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1"/>
    <p:sldMasterId id="2147483648" r:id="rId2"/>
    <p:sldMasterId id="2147483698" r:id="rId3"/>
  </p:sldMasterIdLst>
  <p:notesMasterIdLst>
    <p:notesMasterId r:id="rId60"/>
  </p:notesMasterIdLst>
  <p:handoutMasterIdLst>
    <p:handoutMasterId r:id="rId61"/>
  </p:handoutMasterIdLst>
  <p:sldIdLst>
    <p:sldId id="288" r:id="rId4"/>
    <p:sldId id="405" r:id="rId5"/>
    <p:sldId id="316" r:id="rId6"/>
    <p:sldId id="318" r:id="rId7"/>
    <p:sldId id="404" r:id="rId8"/>
    <p:sldId id="412" r:id="rId9"/>
    <p:sldId id="415" r:id="rId10"/>
    <p:sldId id="416" r:id="rId11"/>
    <p:sldId id="414" r:id="rId12"/>
    <p:sldId id="297" r:id="rId13"/>
    <p:sldId id="326" r:id="rId14"/>
    <p:sldId id="407" r:id="rId15"/>
    <p:sldId id="321" r:id="rId16"/>
    <p:sldId id="298" r:id="rId17"/>
    <p:sldId id="299" r:id="rId18"/>
    <p:sldId id="343" r:id="rId19"/>
    <p:sldId id="295" r:id="rId20"/>
    <p:sldId id="329" r:id="rId21"/>
    <p:sldId id="408" r:id="rId22"/>
    <p:sldId id="418" r:id="rId23"/>
    <p:sldId id="309" r:id="rId24"/>
    <p:sldId id="422" r:id="rId25"/>
    <p:sldId id="419" r:id="rId26"/>
    <p:sldId id="315" r:id="rId27"/>
    <p:sldId id="308" r:id="rId28"/>
    <p:sldId id="330" r:id="rId29"/>
    <p:sldId id="331" r:id="rId30"/>
    <p:sldId id="328" r:id="rId31"/>
    <p:sldId id="340" r:id="rId32"/>
    <p:sldId id="423" r:id="rId33"/>
    <p:sldId id="332" r:id="rId34"/>
    <p:sldId id="409" r:id="rId35"/>
    <p:sldId id="420" r:id="rId36"/>
    <p:sldId id="333" r:id="rId37"/>
    <p:sldId id="421" r:id="rId38"/>
    <p:sldId id="425" r:id="rId39"/>
    <p:sldId id="406" r:id="rId40"/>
    <p:sldId id="307" r:id="rId41"/>
    <p:sldId id="335" r:id="rId42"/>
    <p:sldId id="339" r:id="rId43"/>
    <p:sldId id="410" r:id="rId44"/>
    <p:sldId id="311" r:id="rId45"/>
    <p:sldId id="325" r:id="rId46"/>
    <p:sldId id="338" r:id="rId47"/>
    <p:sldId id="426" r:id="rId48"/>
    <p:sldId id="402" r:id="rId49"/>
    <p:sldId id="324" r:id="rId50"/>
    <p:sldId id="424" r:id="rId51"/>
    <p:sldId id="336" r:id="rId52"/>
    <p:sldId id="322" r:id="rId53"/>
    <p:sldId id="411" r:id="rId54"/>
    <p:sldId id="312" r:id="rId55"/>
    <p:sldId id="413" r:id="rId56"/>
    <p:sldId id="305" r:id="rId57"/>
    <p:sldId id="292" r:id="rId58"/>
    <p:sldId id="267" r:id="rId59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5239" userDrawn="1">
          <p15:clr>
            <a:srgbClr val="A4A3A4"/>
          </p15:clr>
        </p15:guide>
        <p15:guide id="5" pos="2880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4898"/>
    <a:srgbClr val="003D50"/>
    <a:srgbClr val="0D224C"/>
    <a:srgbClr val="384973"/>
    <a:srgbClr val="007FB3"/>
    <a:srgbClr val="8E1558"/>
    <a:srgbClr val="A74977"/>
    <a:srgbClr val="F8A900"/>
    <a:srgbClr val="FED9A2"/>
    <a:srgbClr val="007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BE478-78E9-F14F-AA7F-05A883B6A091}" v="45" dt="2026-08-10T13:19:25.2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11" autoAdjust="0"/>
    <p:restoredTop sz="87123" autoAdjust="0"/>
  </p:normalViewPr>
  <p:slideViewPr>
    <p:cSldViewPr snapToGrid="0" snapToObjects="1" showGuides="1">
      <p:cViewPr>
        <p:scale>
          <a:sx n="110" d="100"/>
          <a:sy n="110" d="100"/>
        </p:scale>
        <p:origin x="1200" y="768"/>
      </p:cViewPr>
      <p:guideLst>
        <p:guide pos="5239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-4054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62" d="100"/>
          <a:sy n="162" d="100"/>
        </p:scale>
        <p:origin x="5552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microsoft.com/office/2015/10/relationships/revisionInfo" Target="revisionInfo.xml"/><Relationship Id="rId5" Type="http://schemas.openxmlformats.org/officeDocument/2006/relationships/slide" Target="slides/slide2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416490-CC85-444F-957E-7EDE2DF62D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1A4F1-4F56-6840-97A0-5D99C0EA96A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98A0A-2E8D-DF4F-9C31-A81C00E300DB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9A510-34A7-3B44-B012-7C929876E9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24C06-B906-CB40-A7E2-6054534BD8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633EF-120A-2C48-B885-0B1F58D5D7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568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2C31F-EDF8-D64C-B235-4BEA7689D6AD}" type="datetimeFigureOut">
              <a:rPr lang="en-GB" smtClean="0"/>
              <a:t>09/08/2026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11567F-F019-E948-A7D1-1F94AF0600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200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11567F-F019-E948-A7D1-1F94AF06001C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8714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jisc.ac.uk" TargetMode="External"/><Relationship Id="rId2" Type="http://schemas.openxmlformats.org/officeDocument/2006/relationships/hyperlink" Target="mailto:customerservices@jisc.ac.u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774" y="2995886"/>
            <a:ext cx="5373811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31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 (white or black text)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58774" y="4105351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 (white or black text)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3239D9C-EA5C-4DDB-ACFA-8E457CD8E0F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background image (via slide master)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543DD-043A-7743-A914-4BD35CA1C6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051" y="339726"/>
            <a:ext cx="1908174" cy="542478"/>
          </a:xfrm>
          <a:prstGeom prst="rect">
            <a:avLst/>
          </a:prstGeom>
        </p:spPr>
        <p:txBody>
          <a:bodyPr lIns="0" tIns="0" rIns="0" bIns="0"/>
          <a:lstStyle>
            <a:lvl1pPr marL="36910" indent="0" algn="r" defTabSz="270000">
              <a:lnSpc>
                <a:spcPct val="100000"/>
              </a:lnSpc>
              <a:buNone/>
              <a:tabLst/>
              <a:defRPr sz="16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139303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2pPr>
            <a:lvl3pPr marL="270271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3pPr>
            <a:lvl4pPr marL="402431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4pPr>
            <a:lvl5pPr marL="533400" indent="0" defTabSz="270000">
              <a:lnSpc>
                <a:spcPct val="100000"/>
              </a:lnSpc>
              <a:buNone/>
              <a:tabLst/>
              <a:defRPr sz="1000" b="0" i="0">
                <a:solidFill>
                  <a:schemeClr val="tx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5pPr>
          </a:lstStyle>
          <a:p>
            <a:pPr lvl="0"/>
            <a:r>
              <a:rPr lang="en-US" dirty="0"/>
              <a:t>Date / publication (white/black)</a:t>
            </a:r>
          </a:p>
        </p:txBody>
      </p:sp>
    </p:spTree>
    <p:extLst>
      <p:ext uri="{BB962C8B-B14F-4D97-AF65-F5344CB8AC3E}">
        <p14:creationId xmlns:p14="http://schemas.microsoft.com/office/powerpoint/2010/main" val="1831806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OFF /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848E224-0843-40D6-A276-7E4F01A61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76" y="0"/>
            <a:ext cx="4113923" cy="5143498"/>
          </a:xfrm>
          <a:prstGeom prst="rect">
            <a:avLst/>
          </a:prstGeom>
          <a:solidFill>
            <a:srgbClr val="F8A800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83C6179-DD0A-490F-BDCC-39DCE0DD2EF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34878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7789889-646E-4B2E-9D5C-573B0D05460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58774" y="1400971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2652D3B-FC2F-4D4C-BC2F-484950BD270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58774" y="1765311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cxnSp>
        <p:nvCxnSpPr>
          <p:cNvPr id="19" name="Straight Connector 15">
            <a:extLst>
              <a:ext uri="{FF2B5EF4-FFF2-40B4-BE49-F238E27FC236}">
                <a16:creationId xmlns:a16="http://schemas.microsoft.com/office/drawing/2014/main" id="{87C38241-24AF-4CE0-980A-71A16D93C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ShapeType="1"/>
          </p:cNvCxnSpPr>
          <p:nvPr userDrawn="1"/>
        </p:nvCxnSpPr>
        <p:spPr bwMode="auto">
          <a:xfrm>
            <a:off x="365955" y="2249488"/>
            <a:ext cx="2952000" cy="0"/>
          </a:xfrm>
          <a:prstGeom prst="line">
            <a:avLst/>
          </a:prstGeom>
          <a:noFill/>
          <a:ln w="6350">
            <a:solidFill>
              <a:srgbClr val="2C384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71A88A6C-BDD3-4D52-BD09-C40E6D3C83A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65955" y="2468230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One </a:t>
            </a:r>
            <a:r>
              <a:rPr lang="en-GB" dirty="0" err="1"/>
              <a:t>Castlepark</a:t>
            </a:r>
            <a:r>
              <a:rPr lang="en-GB" dirty="0"/>
              <a:t> Tower Hill Bristol BS2 0JA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1AA825B-E050-4FEA-9752-6FAEE5EBA66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65955" y="3192047"/>
            <a:ext cx="309718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T 020 3697 5800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A582BB2-CAF7-4EC8-851F-180E70D5FB8B}"/>
              </a:ext>
            </a:extLst>
          </p:cNvPr>
          <p:cNvSpPr txBox="1"/>
          <p:nvPr userDrawn="1"/>
        </p:nvSpPr>
        <p:spPr>
          <a:xfrm>
            <a:off x="365955" y="3614196"/>
            <a:ext cx="327689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b="1" dirty="0">
                <a:solidFill>
                  <a:srgbClr val="2A4898"/>
                </a:solidFill>
                <a:latin typeface="+mn-lt"/>
                <a:ea typeface="Roboto Medium" panose="02000000000000000000" pitchFamily="2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customerservices@jisc.ac.uk</a:t>
            </a:r>
            <a:endParaRPr lang="en-GB" sz="1800" b="1" dirty="0">
              <a:solidFill>
                <a:srgbClr val="2A4898"/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DF8DAE-180A-4A80-948F-DF49A8732151}"/>
              </a:ext>
            </a:extLst>
          </p:cNvPr>
          <p:cNvSpPr txBox="1"/>
          <p:nvPr userDrawn="1"/>
        </p:nvSpPr>
        <p:spPr>
          <a:xfrm>
            <a:off x="365955" y="3981892"/>
            <a:ext cx="249916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800" b="1" dirty="0">
                <a:solidFill>
                  <a:srgbClr val="2A4898"/>
                </a:solidFill>
                <a:latin typeface="+mn-lt"/>
                <a:ea typeface="Roboto Medium" panose="02000000000000000000" pitchFamily="2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jisc.ac.uk</a:t>
            </a:r>
            <a:endParaRPr lang="en-GB" sz="1800" b="1" dirty="0">
              <a:solidFill>
                <a:srgbClr val="2A4898"/>
              </a:solidFill>
              <a:latin typeface="+mn-lt"/>
              <a:ea typeface="Roboto Medium" panose="02000000000000000000" pitchFamily="2" charset="0"/>
            </a:endParaRPr>
          </a:p>
        </p:txBody>
      </p:sp>
      <p:pic>
        <p:nvPicPr>
          <p:cNvPr id="13" name="Picture 12" descr="two higher education students working on an ipad">
            <a:extLst>
              <a:ext uri="{FF2B5EF4-FFF2-40B4-BE49-F238E27FC236}">
                <a16:creationId xmlns:a16="http://schemas.microsoft.com/office/drawing/2014/main" id="{95C3DB1F-2F5F-4A41-8446-2FC2ADB977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88" t="86" r="21460"/>
          <a:stretch/>
        </p:blipFill>
        <p:spPr>
          <a:xfrm>
            <a:off x="4064508" y="0"/>
            <a:ext cx="50794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tx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8341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01DE75C-9D45-4CFA-BB77-7A8A519AF2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full bleed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58BCC-7A26-6A42-AA87-525F6042C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973A5-CA9C-1043-A3DA-4ED6E6C46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436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1" i="0"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B377CF-2490-426A-9D9B-C329528E1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33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1" i="0"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3DA8FA-7150-4DC1-8728-AA9FC6E697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8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0959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</p:spTree>
    <p:extLst>
      <p:ext uri="{BB962C8B-B14F-4D97-AF65-F5344CB8AC3E}">
        <p14:creationId xmlns:p14="http://schemas.microsoft.com/office/powerpoint/2010/main" val="2443353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2269633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2863678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05669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2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189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518277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2810A4-96FB-42BF-AA7B-3057FF99A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518276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8005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&amp; GRAPHIC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CF199EC-0CC6-E249-9E07-19DB95DAD6D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5" y="1047262"/>
            <a:ext cx="3959999" cy="25574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1800" b="1" i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235B841-1D1F-46DF-839D-40ADD4D36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29556"/>
            <a:ext cx="3959998" cy="3013858"/>
          </a:xfrm>
          <a:prstGeom prst="rect">
            <a:avLst/>
          </a:prstGeom>
        </p:spPr>
        <p:txBody>
          <a:bodyPr lIns="0" tIns="0" rIns="0" bIns="0"/>
          <a:lstStyle>
            <a:lvl1pPr marL="90488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  <a:lvl2pPr marL="180975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2pPr>
            <a:lvl3pPr marL="266700" indent="-85725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3pPr>
            <a:lvl4pPr marL="357188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4pPr>
            <a:lvl5pPr marL="447675" indent="-90488" defTabSz="270000">
              <a:lnSpc>
                <a:spcPct val="100000"/>
              </a:lnSpc>
              <a:tabLst/>
              <a:defRPr sz="18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692580" y="1095270"/>
            <a:ext cx="3843160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864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- GR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07121-3DEE-AD4C-A4FA-0321B9D14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39725"/>
            <a:ext cx="6518277" cy="341572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defRPr sz="2400" b="1" i="0">
                <a:solidFill>
                  <a:schemeClr val="bg1"/>
                </a:solidFill>
                <a:latin typeface="+mn-lt"/>
                <a:ea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26B2469B-2939-42D6-B420-11D52295C3C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06958" y="1095270"/>
            <a:ext cx="8128782" cy="346369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0">
            <a:solidFill>
              <a:schemeClr val="bg1">
                <a:lumMod val="95000"/>
              </a:schemeClr>
            </a:solidFill>
            <a:miter lim="800000"/>
          </a:ln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Insert image / infographic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2AD00-41ED-1D4B-8053-AD09A51DA5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8430" y="4623775"/>
            <a:ext cx="3490344" cy="360000"/>
          </a:xfrm>
        </p:spPr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45B74-E028-E24B-BE9C-E0C09F0D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231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4">
          <p15:clr>
            <a:srgbClr val="FBAE40"/>
          </p15:clr>
        </p15:guide>
        <p15:guide id="2" pos="4332">
          <p15:clr>
            <a:srgbClr val="FBAE40"/>
          </p15:clr>
        </p15:guide>
        <p15:guide id="3" orient="horz" pos="78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AD7AA7-DF94-4AFF-A5FA-B3EEEEDAC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8775" y="339725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0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96694-0793-1D46-AAAF-030136BD6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1F8D01-65AC-4142-B408-57E68E4C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 b="0" i="0">
                <a:solidFill>
                  <a:schemeClr val="tx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9ECEFD-4A67-4290-8C22-5D11D251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26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49" r:id="rId2"/>
    <p:sldLayoutId id="2147483650" r:id="rId3"/>
    <p:sldLayoutId id="2147483651" r:id="rId4"/>
    <p:sldLayoutId id="2147483675" r:id="rId5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6B64CD-437F-144F-B319-1E6313FE97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A427CD-10DF-40F8-B66D-2742A4BE1D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605225" y="4623775"/>
            <a:ext cx="360000" cy="360000"/>
          </a:xfrm>
          <a:prstGeom prst="rect">
            <a:avLst/>
          </a:prstGeom>
        </p:spPr>
      </p:pic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C3DE752-DA70-4A19-9AB8-AE44F462F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8430" y="4623775"/>
            <a:ext cx="3641970" cy="36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8059FF-A7D0-4A2E-A9BF-F03CA6FA8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58775" y="4623776"/>
            <a:ext cx="198109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00" b="0" i="0">
                <a:solidFill>
                  <a:schemeClr val="bg1"/>
                </a:solidFill>
                <a:latin typeface="+mn-lt"/>
                <a:ea typeface="Roboto Light" panose="02000000000000000000" pitchFamily="2" charset="0"/>
              </a:defRPr>
            </a:lvl1pPr>
          </a:lstStyle>
          <a:p>
            <a:fld id="{0BD7AF65-ABD8-9745-9161-1D3466EAFE0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4707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6">
          <p15:clr>
            <a:srgbClr val="F26B43"/>
          </p15:clr>
        </p15:guide>
        <p15:guide id="2" pos="5534">
          <p15:clr>
            <a:srgbClr val="F26B43"/>
          </p15:clr>
        </p15:guide>
        <p15:guide id="3" orient="horz" pos="214">
          <p15:clr>
            <a:srgbClr val="F26B43"/>
          </p15:clr>
        </p15:guide>
        <p15:guide id="4" orient="horz" pos="3026">
          <p15:clr>
            <a:srgbClr val="F26B43"/>
          </p15:clr>
        </p15:guide>
        <p15:guide id="5" orient="horz" pos="27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im.chown@jisc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abs.ripe.net/Members/mirjam/content-ipv6-measurement-compilation" TargetMode="External"/><Relationship Id="rId2" Type="http://schemas.openxmlformats.org/officeDocument/2006/relationships/hyperlink" Target="http://www.worldipv6launch.org/measurements/" TargetMode="Externa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google.com/intl/en/ipv6/statistics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etf.org/technologies/areas/" TargetMode="Externa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pe.net/publications/docs/ripe-738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ipe.net/support/training/material/IPv6-for-LIRs-Training-Course/Preparing-an-IPv6-Addressing-Plan.pdf" TargetMode="Externa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issuetracker.google.com/issues/36949085" TargetMode="Externa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605.04333" TargetMode="Externa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ieeexplore.ieee.org/document/8277153" TargetMode="Externa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ipv6-test.com/" TargetMode="External"/><Relationship Id="rId2" Type="http://schemas.openxmlformats.org/officeDocument/2006/relationships/hyperlink" Target="https://test-ipv6.com/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ip6.nl/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pv6.org.uk/2024/10/04/2024-annual-meeting/" TargetMode="Externa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v6.org.uk/2025/10/24/annual-meeting-2025/" TargetMode="External"/><Relationship Id="rId2" Type="http://schemas.openxmlformats.org/officeDocument/2006/relationships/hyperlink" Target="https://hoggnet.com/pages/ipv6-security" TargetMode="Externa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indico.uknof.org.uk/event/44/contributions/579/attachments/878/1066/Overview_of_IPv6_Security_-_UKNOF42_-_David_Holder_V2.pdf" TargetMode="External"/><Relationship Id="rId4" Type="http://schemas.openxmlformats.org/officeDocument/2006/relationships/hyperlink" Target="https://www.youtube.com/watch?v=SbgbExbu1kk" TargetMode="Externa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pv6.org.uk/" TargetMode="External"/><Relationship Id="rId3" Type="http://schemas.openxmlformats.org/officeDocument/2006/relationships/hyperlink" Target="https://www.jisc.ac.uk/guides/how-to-begin-an-ipv6-deployment" TargetMode="External"/><Relationship Id="rId7" Type="http://schemas.openxmlformats.org/officeDocument/2006/relationships/hyperlink" Target="https://jiscmail.ac.uk/IPv6-users" TargetMode="External"/><Relationship Id="rId12" Type="http://schemas.openxmlformats.org/officeDocument/2006/relationships/hyperlink" Target="https://www.ripe.net/publications/docs/ripe-772" TargetMode="External"/><Relationship Id="rId2" Type="http://schemas.openxmlformats.org/officeDocument/2006/relationships/hyperlink" Target="https://www.jisc.ac.uk/ipv6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ipv6-users@jiscmail.ac.uk" TargetMode="External"/><Relationship Id="rId11" Type="http://schemas.openxmlformats.org/officeDocument/2006/relationships/hyperlink" Target="https://www.netuk.org/" TargetMode="External"/><Relationship Id="rId5" Type="http://schemas.openxmlformats.org/officeDocument/2006/relationships/hyperlink" Target="https://www.jisc.ac.uk/training/ipv6-fundamentals" TargetMode="External"/><Relationship Id="rId10" Type="http://schemas.openxmlformats.org/officeDocument/2006/relationships/hyperlink" Target="https://www.uknof.org.uk/" TargetMode="External"/><Relationship Id="rId4" Type="http://schemas.openxmlformats.org/officeDocument/2006/relationships/hyperlink" Target="https://repository.jisc.ac.uk/8349/1/janet-ipv6-technical-guide.pdf" TargetMode="External"/><Relationship Id="rId9" Type="http://schemas.openxmlformats.org/officeDocument/2006/relationships/hyperlink" Target="https://github.com/becarpenter/book6/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hyperlink" Target="mailto:tim.chown@jisc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30392F2-484E-444F-A457-C26EE8490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technical primer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BE1855-7665-4AE7-86DA-C6BF8D04640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3862463"/>
            <a:ext cx="6518277" cy="255741"/>
          </a:xfrm>
        </p:spPr>
        <p:txBody>
          <a:bodyPr/>
          <a:lstStyle/>
          <a:p>
            <a:r>
              <a:rPr lang="en-GB" dirty="0"/>
              <a:t>Tim </a:t>
            </a:r>
            <a:r>
              <a:rPr lang="en-GB" dirty="0" err="1"/>
              <a:t>Chown</a:t>
            </a:r>
            <a:r>
              <a:rPr lang="en-GB" dirty="0"/>
              <a:t>, Jisc (</a:t>
            </a:r>
            <a:r>
              <a:rPr lang="en-GB" dirty="0">
                <a:hlinkClick r:id="rId2"/>
              </a:rPr>
              <a:t>tim.chown@jisc.ac.uk</a:t>
            </a:r>
            <a:r>
              <a:rPr lang="en-GB" dirty="0"/>
              <a:t>)</a:t>
            </a:r>
          </a:p>
          <a:p>
            <a:r>
              <a:rPr lang="en-GB" dirty="0"/>
              <a:t>UK IPv6 Council Workshop, 11 August 2026</a:t>
            </a:r>
          </a:p>
        </p:txBody>
      </p:sp>
    </p:spTree>
    <p:extLst>
      <p:ext uri="{BB962C8B-B14F-4D97-AF65-F5344CB8AC3E}">
        <p14:creationId xmlns:p14="http://schemas.microsoft.com/office/powerpoint/2010/main" val="2940907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CEFC0-C502-039C-D012-41A7A98F1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– a teaching perspective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6DDDB-D997-1B80-934B-B069F60D40D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 A “new” IP layer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39B416-D7DE-DF45-FDD2-F78B669BD8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906998" cy="3013858"/>
          </a:xfrm>
        </p:spPr>
        <p:txBody>
          <a:bodyPr/>
          <a:lstStyle/>
          <a:p>
            <a:r>
              <a:rPr lang="en-US" dirty="0"/>
              <a:t>IPv6 is still IP</a:t>
            </a:r>
          </a:p>
          <a:p>
            <a:r>
              <a:rPr lang="en-US" dirty="0"/>
              <a:t>The principles previously used to teach TCP/IP largely still hold</a:t>
            </a:r>
          </a:p>
          <a:p>
            <a:pPr lvl="1"/>
            <a:r>
              <a:rPr lang="en-US" dirty="0"/>
              <a:t>The layered model, TCP/UDP over IP</a:t>
            </a:r>
          </a:p>
          <a:p>
            <a:pPr lvl="1"/>
            <a:r>
              <a:rPr lang="en-US" dirty="0"/>
              <a:t>Routing and forwarding, with IP over various media formats</a:t>
            </a:r>
          </a:p>
          <a:p>
            <a:pPr lvl="1"/>
            <a:r>
              <a:rPr lang="en-US" dirty="0"/>
              <a:t>Congestion control</a:t>
            </a:r>
          </a:p>
          <a:p>
            <a:pPr lvl="1"/>
            <a:r>
              <a:rPr lang="en-US" dirty="0"/>
              <a:t>IPv6 slots in as an alternative to IPv4</a:t>
            </a:r>
          </a:p>
          <a:p>
            <a:r>
              <a:rPr lang="en-US" dirty="0"/>
              <a:t>But IPv6 has many differences</a:t>
            </a:r>
          </a:p>
          <a:p>
            <a:r>
              <a:rPr lang="en-US" dirty="0"/>
              <a:t>You could teach “IPv6 first”</a:t>
            </a:r>
          </a:p>
          <a:p>
            <a:pPr lvl="1"/>
            <a:r>
              <a:rPr lang="en-US" dirty="0"/>
              <a:t>It’s the dominant user protocol, students will have seen it at home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3D583C-BAAA-20E1-FB93-660D6D6A6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66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078C3-0DA6-0802-0D8C-75DE81985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Deployment status and measurement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6159F-4C2B-584C-C1E7-88AF94E9DB3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FAQ: How much user traffic is IPv6?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EFD1B-18A4-F968-DB78-8910D7A63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306382" cy="301385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There are many measurements out there for IPv6 deployment, e.g.:</a:t>
            </a:r>
          </a:p>
          <a:p>
            <a:pPr lvl="1"/>
            <a:r>
              <a:rPr lang="en-GB" dirty="0">
                <a:hlinkClick r:id="rId2"/>
              </a:rPr>
              <a:t>http://www.worldipv6launch.org/measurements/</a:t>
            </a:r>
            <a:r>
              <a:rPr lang="en-GB" dirty="0"/>
              <a:t> </a:t>
            </a:r>
          </a:p>
          <a:p>
            <a:pPr lvl="1"/>
            <a:r>
              <a:rPr lang="en-GB" dirty="0">
                <a:hlinkClick r:id="rId3"/>
              </a:rPr>
              <a:t>https://labs.ripe.net/Members/mirjam/content-ipv6-measurement-compilation</a:t>
            </a:r>
            <a:endParaRPr lang="en-GB" dirty="0"/>
          </a:p>
          <a:p>
            <a:r>
              <a:rPr lang="en-US" dirty="0"/>
              <a:t>We’re just hitting the point where &gt;50% of user traffic is IPv6</a:t>
            </a:r>
          </a:p>
          <a:p>
            <a:r>
              <a:rPr lang="en-US" dirty="0"/>
              <a:t>IPv6 adoption varies by sector: residential, mobile, enterprise</a:t>
            </a:r>
          </a:p>
          <a:p>
            <a:r>
              <a:rPr lang="en-US" dirty="0"/>
              <a:t>Janet IPv6 traffic sits at under 10%</a:t>
            </a:r>
          </a:p>
          <a:p>
            <a:r>
              <a:rPr lang="en-US" dirty="0"/>
              <a:t>R&amp;E is well behind commercial adoption</a:t>
            </a:r>
          </a:p>
          <a:p>
            <a:pPr lvl="1"/>
            <a:r>
              <a:rPr lang="en-US" dirty="0"/>
              <a:t>We should still be teaching it, given ~50% of the user traffic is IPv6</a:t>
            </a:r>
          </a:p>
          <a:p>
            <a:pPr lvl="1"/>
            <a:r>
              <a:rPr lang="en-US" dirty="0"/>
              <a:t>And campuses deploying it to support research, e.g., the CERN sites</a:t>
            </a:r>
            <a:endParaRPr lang="en-GB" dirty="0"/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C3996-BA61-47B1-4B93-F025DDE1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042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409E-13AE-AD49-26BC-C8170C7E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World adoption, as seen by Google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7430EB-BC68-C35A-9001-5711EA6C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1E818-8A8D-796B-5488-67B4C62156D6}"/>
              </a:ext>
            </a:extLst>
          </p:cNvPr>
          <p:cNvSpPr txBox="1"/>
          <p:nvPr/>
        </p:nvSpPr>
        <p:spPr>
          <a:xfrm>
            <a:off x="1157589" y="4623776"/>
            <a:ext cx="63210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hlinkClick r:id="rId2"/>
              </a:rPr>
              <a:t>https://www.google.com/intl/en/ipv6/statistics.html</a:t>
            </a:r>
            <a:r>
              <a:rPr lang="en-GB" dirty="0"/>
              <a:t>  - the UK is currently at 54.4%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CDF68-4DF8-EB9A-E7E0-4FA429566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589" y="793123"/>
            <a:ext cx="5719462" cy="3718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604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D1E46-380C-02BE-65BE-B32B25CFD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topics?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490712-851F-6E48-B813-8EA87FDF0C5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do we need to consider?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C03F7-28A3-CF94-ABE7-30D78990D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Origins</a:t>
            </a:r>
          </a:p>
          <a:p>
            <a:r>
              <a:rPr lang="en-US" dirty="0"/>
              <a:t>IPv6 addressing</a:t>
            </a:r>
          </a:p>
          <a:p>
            <a:pPr lvl="1"/>
            <a:r>
              <a:rPr lang="en-US" dirty="0"/>
              <a:t>Obtaining, managing and configuring addresses</a:t>
            </a:r>
          </a:p>
          <a:p>
            <a:r>
              <a:rPr lang="en-US" dirty="0"/>
              <a:t>IPv6 protocols</a:t>
            </a:r>
          </a:p>
          <a:p>
            <a:pPr lvl="1"/>
            <a:r>
              <a:rPr lang="en-US" dirty="0"/>
              <a:t>Standards specifics – stateless autoconfiguration, etc.</a:t>
            </a:r>
          </a:p>
          <a:p>
            <a:r>
              <a:rPr lang="en-US" dirty="0"/>
              <a:t>Breaking IPv4 thinking</a:t>
            </a:r>
          </a:p>
          <a:p>
            <a:pPr lvl="1"/>
            <a:r>
              <a:rPr lang="en-US" dirty="0"/>
              <a:t>Highlighting the key differences</a:t>
            </a:r>
          </a:p>
          <a:p>
            <a:r>
              <a:rPr lang="en-US" dirty="0"/>
              <a:t>Operational considerations</a:t>
            </a:r>
          </a:p>
          <a:p>
            <a:pPr lvl="1"/>
            <a:r>
              <a:rPr lang="en-US" dirty="0"/>
              <a:t>New capabilities required, interoperation with IPv4</a:t>
            </a:r>
          </a:p>
          <a:p>
            <a:r>
              <a:rPr lang="en-US" dirty="0"/>
              <a:t>IPv6 Security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C6A95-6667-F39C-239B-9DA357E1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12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80EB1-A3E6-1E30-3573-4CFF333AB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9237C-15C8-B484-0C1C-40AC073A9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Origins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6893E-9476-8A4D-3026-01DA9B1387D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Within the IETF</a:t>
            </a:r>
          </a:p>
        </p:txBody>
      </p:sp>
    </p:spTree>
    <p:extLst>
      <p:ext uri="{BB962C8B-B14F-4D97-AF65-F5344CB8AC3E}">
        <p14:creationId xmlns:p14="http://schemas.microsoft.com/office/powerpoint/2010/main" val="61167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1B77C-2CC0-BDBF-9504-6FA31BF26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Internet Engineering Task Force (IETF)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3D284-5A1C-26FD-7C0F-06B95A01F3B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 err="1"/>
              <a:t>Standardisation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8454A-19F2-ACEE-1E07-95D5129D6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IETF sets standards for network and transport layer protocols</a:t>
            </a:r>
          </a:p>
          <a:p>
            <a:pPr lvl="1"/>
            <a:r>
              <a:rPr lang="en-US" dirty="0"/>
              <a:t>IP, TCP, congestion control, routing, …</a:t>
            </a:r>
          </a:p>
          <a:p>
            <a:pPr lvl="1"/>
            <a:r>
              <a:rPr lang="en-US" dirty="0"/>
              <a:t>More recently TCP-BBR, QUIC, …</a:t>
            </a:r>
          </a:p>
          <a:p>
            <a:r>
              <a:rPr lang="en-US" dirty="0"/>
              <a:t>Operates through working groups (WGs) across many Areas</a:t>
            </a:r>
          </a:p>
          <a:p>
            <a:pPr lvl="1"/>
            <a:r>
              <a:rPr lang="en-US" dirty="0">
                <a:hlinkClick r:id="rId2"/>
              </a:rPr>
              <a:t>https://www.ietf.org/technologies/areas/</a:t>
            </a:r>
            <a:endParaRPr lang="en-US" dirty="0"/>
          </a:p>
          <a:p>
            <a:pPr lvl="1"/>
            <a:r>
              <a:rPr lang="en-US" dirty="0"/>
              <a:t>Open participation, mail lists, in-person meetings, no fees</a:t>
            </a:r>
          </a:p>
          <a:p>
            <a:r>
              <a:rPr lang="en-US" dirty="0"/>
              <a:t>Uses “rough consensus and running code”</a:t>
            </a:r>
          </a:p>
          <a:p>
            <a:r>
              <a:rPr lang="en-US" dirty="0"/>
              <a:t>Produces RFCs. Just published RFC 10000.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8661C-685C-B11B-29D4-0A8B466E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748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C1AC9-A56B-DF20-7F19-3CA182E41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in the IETF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D9BD5-6A1D-5C6E-3BE4-F5F567DDBB9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For over 30 years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1BEC96-CD95-D744-A923-E42A67CE4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work done in 6man (was </a:t>
            </a:r>
            <a:r>
              <a:rPr lang="en-US" dirty="0" err="1"/>
              <a:t>ipng</a:t>
            </a:r>
            <a:r>
              <a:rPr lang="en-US" dirty="0"/>
              <a:t>, ipv6) and v6ops WGs</a:t>
            </a:r>
          </a:p>
          <a:p>
            <a:r>
              <a:rPr lang="en-US" dirty="0"/>
              <a:t>RFC 1883, RFC 2460, RFC 8200 (Internet Standard)</a:t>
            </a:r>
          </a:p>
          <a:p>
            <a:r>
              <a:rPr lang="en-US" dirty="0"/>
              <a:t>New features were captured in RFC 1883 (in 1995)</a:t>
            </a:r>
          </a:p>
          <a:p>
            <a:pPr lvl="1"/>
            <a:r>
              <a:rPr lang="en-US" dirty="0"/>
              <a:t>Expanded addressing, simplified headers format, improved extension support, flow labelling, CIA support</a:t>
            </a:r>
          </a:p>
          <a:p>
            <a:r>
              <a:rPr lang="en-US" dirty="0"/>
              <a:t>This was coupled with a desire to support improved autoconfiguration of large-scale networks</a:t>
            </a:r>
          </a:p>
          <a:p>
            <a:pPr lvl="1"/>
            <a:r>
              <a:rPr lang="en-US" dirty="0"/>
              <a:t>Stateless address autoconfiguration for devices (SLAAC)</a:t>
            </a:r>
          </a:p>
          <a:p>
            <a:pPr lvl="1"/>
            <a:r>
              <a:rPr lang="en-US" dirty="0"/>
              <a:t>Fate-sharing: hosts derive config from their router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6ACEF6-8C24-133F-9118-802C1145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6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30025-7068-0AB6-37E6-2600ED23E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E5984-DC3E-28A5-3D45-8F8AB8F3E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addressing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2348B-2208-4B8E-C163-5E837C352CB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Format, obtaining and address planning</a:t>
            </a:r>
          </a:p>
        </p:txBody>
      </p:sp>
    </p:spTree>
    <p:extLst>
      <p:ext uri="{BB962C8B-B14F-4D97-AF65-F5344CB8AC3E}">
        <p14:creationId xmlns:p14="http://schemas.microsoft.com/office/powerpoint/2010/main" val="3933066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21A95-B23F-83D7-B6DC-B7484EDC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Addressing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E476E-863B-5F08-F93D-358BFE0CC72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What changes with IPv6?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FAB215-3E1A-86B3-8D40-3A491E6A1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424776" cy="3013858"/>
          </a:xfrm>
        </p:spPr>
        <p:txBody>
          <a:bodyPr>
            <a:normAutofit/>
          </a:bodyPr>
          <a:lstStyle/>
          <a:p>
            <a:r>
              <a:rPr lang="en-US" dirty="0"/>
              <a:t>IPv6 addresses are 128 bits</a:t>
            </a:r>
          </a:p>
          <a:p>
            <a:r>
              <a:rPr lang="en-US" dirty="0"/>
              <a:t>The notation used to write addresses is different to IPv4</a:t>
            </a:r>
          </a:p>
          <a:p>
            <a:pPr lvl="1"/>
            <a:r>
              <a:rPr lang="en-US" dirty="0"/>
              <a:t>e.g., </a:t>
            </a:r>
            <a:r>
              <a:rPr lang="en-US" b="1" dirty="0"/>
              <a:t>2001:db8:e380:d0:920a:2380:b230:1106</a:t>
            </a:r>
          </a:p>
          <a:p>
            <a:r>
              <a:rPr lang="en-US" dirty="0"/>
              <a:t>Defined by RFC4291, and includes different scopes of addresses</a:t>
            </a:r>
          </a:p>
          <a:p>
            <a:pPr lvl="1"/>
            <a:r>
              <a:rPr lang="en-US" dirty="0"/>
              <a:t>Link-local (under fe80::/10) – on a link, not routed</a:t>
            </a:r>
          </a:p>
          <a:p>
            <a:pPr lvl="1"/>
            <a:r>
              <a:rPr lang="en-US" dirty="0"/>
              <a:t>Unique Local Addresses (ULAs, under fc00::/7) – for intra-site use</a:t>
            </a:r>
          </a:p>
          <a:p>
            <a:pPr lvl="1"/>
            <a:r>
              <a:rPr lang="en-US" dirty="0"/>
              <a:t>Globally unique addresses (GUAs)</a:t>
            </a:r>
          </a:p>
          <a:p>
            <a:r>
              <a:rPr lang="en-US" b="1" dirty="0"/>
              <a:t>Multi-addressing is the norm - </a:t>
            </a:r>
            <a:r>
              <a:rPr lang="en-US" dirty="0"/>
              <a:t>more later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7A72-9CD9-52FB-5E2F-A6B238FFA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807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78DFD-D7E5-8F85-980D-9219F25DD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Writing IPv6 addresses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77A198-4149-DB1B-FD32-39DACC344A5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And abbreviating them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4C6132-19D6-8AA1-3918-230914D46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746218" cy="3013858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Gill Sans MT"/>
              </a:rPr>
              <a:t>As we just saw, IPv6 addresses are written as eight sets of four hexadecimal characters, e.g.</a:t>
            </a:r>
          </a:p>
          <a:p>
            <a:pPr lvl="1"/>
            <a:r>
              <a:rPr lang="en-US" sz="1600" b="1" dirty="0">
                <a:ea typeface="Gill Sans MT"/>
              </a:rPr>
              <a:t>2001:0db8:0000:0000:baad:cafe:1234:5678</a:t>
            </a:r>
          </a:p>
          <a:p>
            <a:r>
              <a:rPr lang="en-US" dirty="0">
                <a:ea typeface="Gill Sans MT"/>
              </a:rPr>
              <a:t>To abbreviate, you can omit any leading zeros in any set of four</a:t>
            </a:r>
          </a:p>
          <a:p>
            <a:pPr lvl="1"/>
            <a:r>
              <a:rPr lang="en-US" sz="1600" b="1" dirty="0">
                <a:ea typeface="Gill Sans MT"/>
              </a:rPr>
              <a:t>2001:db8:0:0:baad:cafe:1234:5678</a:t>
            </a:r>
          </a:p>
          <a:p>
            <a:endParaRPr lang="en-US" dirty="0">
              <a:ea typeface="Gill Sans MT"/>
            </a:endParaRPr>
          </a:p>
          <a:p>
            <a:r>
              <a:rPr lang="en-US" dirty="0">
                <a:ea typeface="Gill Sans MT"/>
              </a:rPr>
              <a:t>And you can replace </a:t>
            </a:r>
            <a:r>
              <a:rPr lang="en-US" b="1" dirty="0">
                <a:ea typeface="Gill Sans MT"/>
              </a:rPr>
              <a:t>one</a:t>
            </a:r>
            <a:r>
              <a:rPr lang="en-US" dirty="0">
                <a:ea typeface="Gill Sans MT"/>
              </a:rPr>
              <a:t> series of :0: fields with ::</a:t>
            </a:r>
          </a:p>
          <a:p>
            <a:pPr lvl="1"/>
            <a:r>
              <a:rPr lang="en-US" sz="1600" dirty="0">
                <a:ea typeface="Gill Sans MT"/>
              </a:rPr>
              <a:t>The above example can be 2001:db8::baad:cafe:1234:5678  </a:t>
            </a:r>
          </a:p>
          <a:p>
            <a:pPr lvl="1"/>
            <a:r>
              <a:rPr lang="mr-IN" sz="1600" dirty="0">
                <a:ea typeface="Gill Sans MT"/>
              </a:rPr>
              <a:t>…</a:t>
            </a:r>
            <a:r>
              <a:rPr lang="en-US" sz="1600" dirty="0">
                <a:ea typeface="Gill Sans MT"/>
              </a:rPr>
              <a:t> but why only one?  </a:t>
            </a:r>
          </a:p>
          <a:p>
            <a:pPr lvl="2"/>
            <a:r>
              <a:rPr lang="en-US" sz="1600" dirty="0">
                <a:ea typeface="Gill Sans MT"/>
              </a:rPr>
              <a:t>Consider </a:t>
            </a:r>
            <a:r>
              <a:rPr lang="en-US" sz="1600" b="1" dirty="0">
                <a:ea typeface="Gill Sans MT"/>
              </a:rPr>
              <a:t>2001:db8::</a:t>
            </a:r>
            <a:r>
              <a:rPr lang="en-US" sz="1600" b="1" dirty="0" err="1">
                <a:ea typeface="Gill Sans MT"/>
              </a:rPr>
              <a:t>baad</a:t>
            </a:r>
            <a:r>
              <a:rPr lang="en-US" sz="1600" b="1" dirty="0">
                <a:ea typeface="Gill Sans MT"/>
              </a:rPr>
              <a:t>::1234:5678</a:t>
            </a:r>
          </a:p>
          <a:p>
            <a:endParaRPr lang="en-US" sz="2200" dirty="0">
              <a:ea typeface="Gill Sans M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6BB84-B000-BB19-B109-63A6D7C7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07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492C2-3688-9D31-8A23-F38B5DFDC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Obtaining address space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D3090-9A70-D4BF-42C9-533235DCC36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Hierarchical management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19997-A34B-3EA2-DB14-01C54ADF2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6993495" cy="3013858"/>
          </a:xfrm>
        </p:spPr>
        <p:txBody>
          <a:bodyPr/>
          <a:lstStyle/>
          <a:p>
            <a:r>
              <a:rPr lang="en-US" dirty="0"/>
              <a:t>IPv6 address allocation and assignment policies are determined by the Regional Internet Registries (RIRs), and their members, which for us is RIPE</a:t>
            </a:r>
          </a:p>
          <a:p>
            <a:pPr lvl="1"/>
            <a:r>
              <a:rPr lang="en-GB" dirty="0"/>
              <a:t>See </a:t>
            </a:r>
            <a:r>
              <a:rPr lang="en-GB" dirty="0">
                <a:hlinkClick r:id="rId2"/>
              </a:rPr>
              <a:t>https://www.ripe.net/publications/docs/ripe-738</a:t>
            </a:r>
            <a:endParaRPr lang="en-GB" dirty="0"/>
          </a:p>
          <a:p>
            <a:r>
              <a:rPr lang="en-GB" dirty="0"/>
              <a:t>ISPs can obtain blocks of addresses through being Local Internet Registries (LIRs)</a:t>
            </a:r>
          </a:p>
          <a:p>
            <a:pPr lvl="1"/>
            <a:r>
              <a:rPr lang="en-GB" dirty="0"/>
              <a:t>The default allocation is a /29, usually as an initial /32</a:t>
            </a:r>
          </a:p>
          <a:p>
            <a:r>
              <a:rPr lang="en-GB" dirty="0"/>
              <a:t>ISPs can then assign space to customers</a:t>
            </a:r>
          </a:p>
          <a:p>
            <a:r>
              <a:rPr lang="en-GB" dirty="0"/>
              <a:t>Note that unused IPv4 address space is severely limited (/24s)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E6C08-2565-DF38-931C-5A6071163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9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A986D-1819-38ED-FADE-0558A3A11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Janet example: Jisc as a university’s ISP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D8452-D529-1193-353F-A68DE432F92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Connecting to Janet with IPv6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45304-66DC-DBEB-15B5-E4DCE6715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3" y="1429556"/>
            <a:ext cx="7471433" cy="3013858"/>
          </a:xfrm>
        </p:spPr>
        <p:txBody>
          <a:bodyPr/>
          <a:lstStyle/>
          <a:p>
            <a:r>
              <a:rPr lang="en-US" dirty="0"/>
              <a:t>The Janet backbone is dual-stack throughput</a:t>
            </a:r>
          </a:p>
          <a:p>
            <a:r>
              <a:rPr lang="en-US" dirty="0"/>
              <a:t>IPv6 is available natively as part of the Janet IP Connection service</a:t>
            </a:r>
          </a:p>
          <a:p>
            <a:r>
              <a:rPr lang="en-US" dirty="0"/>
              <a:t>As an LIR, Jisc obtained the prefix 2001:630::/32 from the RIPE NCC in 1999 (was a /35 back then, now the default is /32 with a /29 reserved)</a:t>
            </a:r>
          </a:p>
          <a:p>
            <a:pPr lvl="1"/>
            <a:r>
              <a:rPr lang="en-US" dirty="0"/>
              <a:t>Jisc can provide sites an IPv6 prefix for their organisation on request</a:t>
            </a:r>
          </a:p>
          <a:p>
            <a:pPr lvl="1"/>
            <a:r>
              <a:rPr lang="en-US" b="1" dirty="0"/>
              <a:t>Default</a:t>
            </a:r>
            <a:r>
              <a:rPr lang="en-US" dirty="0"/>
              <a:t> prefix assignment to a Janet-connected site is a </a:t>
            </a:r>
            <a:r>
              <a:rPr lang="en-US" b="1" dirty="0"/>
              <a:t>/48</a:t>
            </a:r>
          </a:p>
          <a:p>
            <a:pPr lvl="1"/>
            <a:r>
              <a:rPr lang="en-US" dirty="0"/>
              <a:t>A site can make a case for more</a:t>
            </a:r>
          </a:p>
          <a:p>
            <a:r>
              <a:rPr lang="en-US" dirty="0"/>
              <a:t>A handful of universities have become LIRs, to obtain their own /29</a:t>
            </a:r>
          </a:p>
          <a:p>
            <a:pPr lvl="1"/>
            <a:r>
              <a:rPr lang="en-US" dirty="0" err="1"/>
              <a:t>Jisc</a:t>
            </a:r>
            <a:r>
              <a:rPr lang="en-US" dirty="0"/>
              <a:t> will still route whatever prefix a member site is using</a:t>
            </a: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5480B4-63A4-0052-393B-53C298DFD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999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2EDE3-7628-A917-6E90-4AE619D53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prefix assignments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74C45-DE3C-E417-4DDA-E91AC7A439E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From Jisc to its member/customer sites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071A48-9FC4-005F-3263-5EA28CE2D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168298" cy="3013858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>
                <a:ea typeface="Gill Sans MT"/>
              </a:rPr>
              <a:t>A typical prefix breakdown for a university or college site might be:</a:t>
            </a:r>
          </a:p>
          <a:p>
            <a:endParaRPr lang="en-US" sz="2000" dirty="0">
              <a:ea typeface="Gill Sans MT"/>
            </a:endParaRPr>
          </a:p>
          <a:p>
            <a:endParaRPr lang="en-US" sz="2000" dirty="0">
              <a:ea typeface="Gill Sans MT"/>
            </a:endParaRPr>
          </a:p>
          <a:p>
            <a:endParaRPr lang="en-US" sz="2000" dirty="0">
              <a:ea typeface="Gill Sans MT"/>
            </a:endParaRPr>
          </a:p>
          <a:p>
            <a:endParaRPr lang="en-US" sz="2000" dirty="0">
              <a:ea typeface="Gill Sans MT"/>
            </a:endParaRPr>
          </a:p>
          <a:p>
            <a:endParaRPr lang="en-US" sz="2000" dirty="0">
              <a:ea typeface="Gill Sans MT"/>
            </a:endParaRPr>
          </a:p>
          <a:p>
            <a:endParaRPr lang="en-US" sz="2000" dirty="0">
              <a:ea typeface="Gill Sans MT"/>
            </a:endParaRPr>
          </a:p>
          <a:p>
            <a:r>
              <a:rPr lang="en-US" sz="2000" dirty="0">
                <a:ea typeface="Gill Sans MT"/>
              </a:rPr>
              <a:t>NB: the ISP and site prefix lengths here are just defaults</a:t>
            </a:r>
          </a:p>
          <a:p>
            <a:r>
              <a:rPr lang="en-US" sz="2000" dirty="0">
                <a:ea typeface="Gill Sans MT"/>
              </a:rPr>
              <a:t>A Janet site may thus have up to 2^16 host subnets </a:t>
            </a:r>
          </a:p>
          <a:p>
            <a:r>
              <a:rPr lang="en-US" sz="2000" dirty="0">
                <a:ea typeface="Gill Sans MT"/>
              </a:rPr>
              <a:t>Host subnets are 64 bits due to SLAAC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F6354-62C3-03DB-63B8-9F96C05B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14</a:t>
            </a:fld>
            <a:endParaRPr lang="en-GB"/>
          </a:p>
        </p:txBody>
      </p:sp>
      <p:pic>
        <p:nvPicPr>
          <p:cNvPr id="7" name="Picture 3" descr="addressformat.png">
            <a:extLst>
              <a:ext uri="{FF2B5EF4-FFF2-40B4-BE49-F238E27FC236}">
                <a16:creationId xmlns:a16="http://schemas.microsoft.com/office/drawing/2014/main" id="{779183CB-C61D-8757-EED5-C90ACB65F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667" y="1668968"/>
            <a:ext cx="3151376" cy="1781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71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7D4B-0B0F-E332-9888-FC71D6C10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Address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37DDB5-5B7A-BDAB-E978-060C306A171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How a site chooses to use its IPv6 assignment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351EE8-5BE2-CAF5-50FB-564068DC8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177142" cy="301385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A similar process to IPv4</a:t>
            </a:r>
          </a:p>
          <a:p>
            <a:r>
              <a:rPr lang="en-GB" dirty="0"/>
              <a:t>Subnetting will typically follow geographic or administrative boundaries</a:t>
            </a:r>
          </a:p>
          <a:p>
            <a:r>
              <a:rPr lang="en-GB" dirty="0"/>
              <a:t>Lots of ‘clever’ things you can do because the bits are there</a:t>
            </a:r>
          </a:p>
          <a:p>
            <a:pPr lvl="1"/>
            <a:r>
              <a:rPr lang="en-GB" dirty="0"/>
              <a:t>Nice guide written by </a:t>
            </a:r>
            <a:r>
              <a:rPr lang="en-GB" dirty="0" err="1"/>
              <a:t>SURFnet</a:t>
            </a:r>
            <a:r>
              <a:rPr lang="en-GB" dirty="0"/>
              <a:t> over 10 years ago</a:t>
            </a:r>
          </a:p>
          <a:p>
            <a:pPr lvl="1"/>
            <a:r>
              <a:rPr lang="en-GB" dirty="0">
                <a:hlinkClick r:id="rId2"/>
              </a:rPr>
              <a:t>https://www.ripe.net/support/training/material/IPv6-for-LIRs-Training-Course/Preparing-an-IPv6-Addressing-Plan.pdf</a:t>
            </a:r>
            <a:r>
              <a:rPr lang="en-GB" dirty="0"/>
              <a:t> </a:t>
            </a:r>
          </a:p>
          <a:p>
            <a:r>
              <a:rPr lang="en-GB" dirty="0"/>
              <a:t>As mentioned before, all IPv6 host subnets are /64 due to SLAAC</a:t>
            </a:r>
          </a:p>
          <a:p>
            <a:r>
              <a:rPr lang="en-GB" dirty="0"/>
              <a:t>A site will likely have congruent IPv4 and IPv6 prefixes</a:t>
            </a:r>
          </a:p>
          <a:p>
            <a:pPr lvl="1"/>
            <a:r>
              <a:rPr lang="en-GB" dirty="0"/>
              <a:t>The rationale for subnetting is the same either way</a:t>
            </a:r>
          </a:p>
          <a:p>
            <a:pPr lvl="1"/>
            <a:r>
              <a:rPr lang="en-GB" dirty="0"/>
              <a:t>But IPv4 subnets may vary in size over time (/24, /27, /22,…)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25EDF-539A-AA83-9F22-5A491235B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443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ABDE-4AB9-15EB-9965-95C067885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Address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824715-06E1-B6B2-48AB-DB633EAE4CA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Other considerations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7E9474-464D-96AF-A727-557A02B4D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597557" cy="301385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How big do you wish to make layer 2 subnets? </a:t>
            </a:r>
          </a:p>
          <a:p>
            <a:pPr lvl="1"/>
            <a:r>
              <a:rPr lang="en-GB" dirty="0"/>
              <a:t>If you go very big (esp. a flat layer 2 campus!) then there will be a lot of ‘chatter’ traffic from IPv4 ARP, IPv6 Neighbour Discovery (ND), etc</a:t>
            </a:r>
          </a:p>
          <a:p>
            <a:pPr lvl="1"/>
            <a:r>
              <a:rPr lang="en-GB" dirty="0"/>
              <a:t>At the other extreme, RFC 8273 describes using a prefix per host for IPv6</a:t>
            </a:r>
          </a:p>
          <a:p>
            <a:r>
              <a:rPr lang="en-GB" dirty="0"/>
              <a:t>Consider whether all devices in a subnet will be configured the same way</a:t>
            </a:r>
          </a:p>
          <a:p>
            <a:pPr lvl="1"/>
            <a:r>
              <a:rPr lang="en-GB" dirty="0"/>
              <a:t>RAs provide the same information to all hosts</a:t>
            </a:r>
          </a:p>
          <a:p>
            <a:r>
              <a:rPr lang="en-GB" dirty="0"/>
              <a:t>Will you use ULAs?</a:t>
            </a:r>
          </a:p>
          <a:p>
            <a:pPr lvl="1"/>
            <a:r>
              <a:rPr lang="en-GB" dirty="0"/>
              <a:t>It may be tempting for systems you know do not communicate off site</a:t>
            </a:r>
          </a:p>
          <a:p>
            <a:pPr lvl="1"/>
            <a:r>
              <a:rPr lang="en-GB" dirty="0"/>
              <a:t>But I don’t know of any Janet sites doing so (not that ULAs would be seen…)</a:t>
            </a:r>
          </a:p>
          <a:p>
            <a:r>
              <a:rPr lang="en-GB" dirty="0"/>
              <a:t>Use /127 for point-to-point as per RFC 6164 (but you can reserve a /64)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84841A-A403-0283-4FC7-BD2DFAD17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597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DE50-B55E-D50E-6B38-BAED2E7AE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fundamentals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36BD0-6874-2397-3AC0-44B7B96F487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Protocol specifics – packet formats, new protocols</a:t>
            </a:r>
          </a:p>
        </p:txBody>
      </p:sp>
    </p:spTree>
    <p:extLst>
      <p:ext uri="{BB962C8B-B14F-4D97-AF65-F5344CB8AC3E}">
        <p14:creationId xmlns:p14="http://schemas.microsoft.com/office/powerpoint/2010/main" val="3223780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01999-52AF-9441-1AC5-D4100F8C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packet format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A249C-F1AA-B8E7-8907-80196E3177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Streamlined format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42D944-2E00-174A-069E-E13281E2D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608666"/>
            <a:ext cx="3959998" cy="2834747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Defined in RFC 8200</a:t>
            </a:r>
          </a:p>
          <a:p>
            <a:r>
              <a:rPr lang="en-GB" dirty="0"/>
              <a:t>Some headers have IPv4 counterparts</a:t>
            </a:r>
          </a:p>
          <a:p>
            <a:r>
              <a:rPr lang="en-GB" dirty="0"/>
              <a:t>New: 20-bit flow label (RFC 6437)</a:t>
            </a:r>
          </a:p>
          <a:p>
            <a:pPr lvl="1"/>
            <a:r>
              <a:rPr lang="en-GB" dirty="0"/>
              <a:t>Random, unique per flow</a:t>
            </a:r>
          </a:p>
          <a:p>
            <a:endParaRPr lang="en-GB" dirty="0"/>
          </a:p>
          <a:p>
            <a:r>
              <a:rPr lang="en-GB" dirty="0"/>
              <a:t>IPv4 and are IPv6 </a:t>
            </a:r>
            <a:r>
              <a:rPr lang="en-GB" b="1" dirty="0"/>
              <a:t>NOT</a:t>
            </a:r>
            <a:r>
              <a:rPr lang="en-GB" dirty="0"/>
              <a:t> compatible</a:t>
            </a:r>
          </a:p>
          <a:p>
            <a:pPr lvl="1"/>
            <a:r>
              <a:rPr lang="en-GB" dirty="0"/>
              <a:t>No direct IPv6-only to IPv4-only</a:t>
            </a:r>
          </a:p>
          <a:p>
            <a:pPr lvl="1"/>
            <a:r>
              <a:rPr lang="en-GB" dirty="0"/>
              <a:t>Need some form of translation to talk</a:t>
            </a:r>
          </a:p>
          <a:p>
            <a:pPr lvl="1"/>
            <a:r>
              <a:rPr lang="en-GB" dirty="0"/>
              <a:t>But can run both, as “dual-stack”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26A2D4-C9BC-7EAD-B390-F881E218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18</a:t>
            </a:fld>
            <a:endParaRPr lang="en-GB"/>
          </a:p>
        </p:txBody>
      </p:sp>
      <p:pic>
        <p:nvPicPr>
          <p:cNvPr id="8" name="Picture 5" descr="5-68">
            <a:extLst>
              <a:ext uri="{FF2B5EF4-FFF2-40B4-BE49-F238E27FC236}">
                <a16:creationId xmlns:a16="http://schemas.microsoft.com/office/drawing/2014/main" id="{DF8D181F-DDD8-6FC7-1C44-E8BFFE9B4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43516" y="2718486"/>
            <a:ext cx="3644000" cy="2265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5-53">
            <a:extLst>
              <a:ext uri="{FF2B5EF4-FFF2-40B4-BE49-F238E27FC236}">
                <a16:creationId xmlns:a16="http://schemas.microsoft.com/office/drawing/2014/main" id="{2BCE8BCE-F581-3AA6-1DB2-C9551F9FD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4254" y="540768"/>
            <a:ext cx="4173262" cy="165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9534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E5503-8811-8A46-EF90-83AD0B339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Extension Header (EH)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2525F-1C51-49E7-F302-BD6341EE9F8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Flexible headers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C92E0-F8BC-4201-7634-59C97289E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A streamlined, fixed length main header</a:t>
            </a:r>
          </a:p>
          <a:p>
            <a:r>
              <a:rPr lang="en-GB" dirty="0"/>
              <a:t>BUT with a chain of </a:t>
            </a:r>
            <a:r>
              <a:rPr lang="en-GB" b="1" dirty="0"/>
              <a:t>optional</a:t>
            </a:r>
            <a:r>
              <a:rPr lang="en-GB" dirty="0"/>
              <a:t> EHs, e.g.:</a:t>
            </a:r>
          </a:p>
          <a:p>
            <a:pPr lvl="1"/>
            <a:r>
              <a:rPr lang="en-GB" dirty="0"/>
              <a:t>Fragmentation header</a:t>
            </a:r>
          </a:p>
          <a:p>
            <a:pPr lvl="1"/>
            <a:r>
              <a:rPr lang="en-GB" dirty="0"/>
              <a:t>IPsec headers, …</a:t>
            </a:r>
          </a:p>
          <a:p>
            <a:r>
              <a:rPr lang="en-GB" dirty="0"/>
              <a:t>Header ordering is important</a:t>
            </a:r>
          </a:p>
          <a:p>
            <a:r>
              <a:rPr lang="en-GB" b="1" dirty="0"/>
              <a:t>EHs</a:t>
            </a:r>
            <a:r>
              <a:rPr lang="en-GB" dirty="0"/>
              <a:t> can be problematic (RFC 7872, RFC 9098)</a:t>
            </a:r>
          </a:p>
          <a:p>
            <a:pPr lvl="1"/>
            <a:r>
              <a:rPr lang="en-GB" dirty="0"/>
              <a:t>Drops do occur for packets with EHs on wider internet</a:t>
            </a:r>
          </a:p>
          <a:p>
            <a:pPr lvl="1"/>
            <a:r>
              <a:rPr lang="en-GB" dirty="0"/>
              <a:t>Site firewalls may be configured to drop unrecognised EHs</a:t>
            </a:r>
          </a:p>
          <a:p>
            <a:pPr lvl="1"/>
            <a:r>
              <a:rPr lang="en-GB" dirty="0"/>
              <a:t>Nodes should forward all EHs (RFC 7045, RFC 9673)</a:t>
            </a:r>
          </a:p>
          <a:p>
            <a:r>
              <a:rPr lang="en-GB" dirty="0"/>
              <a:t>Most traffic has no EH present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70AAD-3BFB-A228-B0DB-C3BC768AB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86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95B0E-C331-179A-A9AD-B33ACA10A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robustness principle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5F7E7-471F-B9DE-E2DF-2D4285CBB9A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Postel’s Law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FEE102-610E-AB1E-E9FA-9C997F3150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used in the early specs for TCP/IP:</a:t>
            </a:r>
          </a:p>
          <a:p>
            <a:pPr marL="90487" lvl="1" indent="0">
              <a:buNone/>
            </a:pPr>
            <a:endParaRPr lang="en-US" dirty="0"/>
          </a:p>
          <a:p>
            <a:pPr marL="90487" lvl="1" indent="0">
              <a:buNone/>
            </a:pPr>
            <a:r>
              <a:rPr lang="en-US" dirty="0"/>
              <a:t>	</a:t>
            </a:r>
            <a:r>
              <a:rPr lang="en-US" i="1" dirty="0"/>
              <a:t>“be conservative in what you do, </a:t>
            </a:r>
          </a:p>
          <a:p>
            <a:pPr marL="90487" lvl="1" indent="0">
              <a:buNone/>
            </a:pPr>
            <a:r>
              <a:rPr lang="en-US" i="1" dirty="0"/>
              <a:t>    be liberal in what you accept from others”</a:t>
            </a:r>
          </a:p>
          <a:p>
            <a:endParaRPr lang="en-US" dirty="0"/>
          </a:p>
          <a:p>
            <a:r>
              <a:rPr lang="en-US" dirty="0"/>
              <a:t>A principle that can be applied in many network scenarios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26A5E9-F120-BED0-4C98-9AC0E9241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4358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3AA5A-A559-467A-AE9D-F84E6C8F2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Neighbour Discovery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B7F1C-C520-6134-992E-5E8FAE501D0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6770159" cy="255741"/>
          </a:xfrm>
        </p:spPr>
        <p:txBody>
          <a:bodyPr/>
          <a:lstStyle/>
          <a:p>
            <a:r>
              <a:rPr lang="en-GB" dirty="0"/>
              <a:t>Discovering on-link hosts and routers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E45490-5910-60D4-C470-61EB55A9B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282246" cy="301385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No ARP in IPv6</a:t>
            </a:r>
          </a:p>
          <a:p>
            <a:r>
              <a:rPr lang="en-GB" dirty="0"/>
              <a:t>Instead uses multicast (under ff00::/8) ICMPv6 – see RFC 4861</a:t>
            </a:r>
          </a:p>
          <a:p>
            <a:pPr lvl="1"/>
            <a:r>
              <a:rPr lang="en-GB" dirty="0"/>
              <a:t>The messages are layer 3 rather than layer 2 (like ARP broadcasts)</a:t>
            </a:r>
          </a:p>
          <a:p>
            <a:pPr lvl="1"/>
            <a:r>
              <a:rPr lang="en-GB" sz="1800" dirty="0">
                <a:ea typeface="Gill Sans MT"/>
              </a:rPr>
              <a:t>IPv6 also does not have IP subnet broadcast addresses</a:t>
            </a:r>
          </a:p>
          <a:p>
            <a:r>
              <a:rPr lang="en-GB" dirty="0"/>
              <a:t>Sits with the fate-sharing principle that hosts and routers can learn about each other by local messaging</a:t>
            </a:r>
          </a:p>
          <a:p>
            <a:pPr lvl="1"/>
            <a:r>
              <a:rPr lang="en-GB" dirty="0"/>
              <a:t>A host learns which router(s) are available</a:t>
            </a:r>
          </a:p>
          <a:p>
            <a:r>
              <a:rPr lang="en-GB" dirty="0"/>
              <a:t>RFC 4861 includes the conceptual model of a host</a:t>
            </a:r>
          </a:p>
          <a:p>
            <a:pPr lvl="1"/>
            <a:r>
              <a:rPr lang="en-GB" dirty="0"/>
              <a:t>Neighbour cache, destination cache, prefix list, default router list</a:t>
            </a:r>
          </a:p>
          <a:p>
            <a:r>
              <a:rPr lang="en-GB" dirty="0"/>
              <a:t>Maintains reachability information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A14A0-24A7-BC49-7AC2-E672C631D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9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4914A-AB27-0CE0-5602-D8E41F218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 messages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9233F-157F-C790-CB4D-DF7414BA00D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 suite of 5 link-local messages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64064-E6BC-DCB1-0C9D-1D2AA0C42C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067636" cy="3013858"/>
          </a:xfrm>
        </p:spPr>
        <p:txBody>
          <a:bodyPr>
            <a:normAutofit/>
          </a:bodyPr>
          <a:lstStyle/>
          <a:p>
            <a:r>
              <a:rPr lang="en-GB" b="1" dirty="0"/>
              <a:t>Neighbour Solicitation (NS)</a:t>
            </a:r>
            <a:r>
              <a:rPr lang="en-GB" dirty="0"/>
              <a:t> and </a:t>
            </a:r>
            <a:r>
              <a:rPr lang="en-GB" b="1" dirty="0"/>
              <a:t>Neighbour Advertisement (NA)</a:t>
            </a:r>
          </a:p>
          <a:p>
            <a:pPr lvl="1"/>
            <a:r>
              <a:rPr lang="en-GB" dirty="0"/>
              <a:t>Like ARP for IPv4; finds the MAC address for an IP</a:t>
            </a:r>
          </a:p>
          <a:p>
            <a:pPr lvl="1"/>
            <a:r>
              <a:rPr lang="en-GB" dirty="0"/>
              <a:t>Includes Duplicate Address Detection (DAD) for tentative addresses</a:t>
            </a:r>
          </a:p>
          <a:p>
            <a:r>
              <a:rPr lang="en-GB" b="1" dirty="0"/>
              <a:t>Router Solicitation (RS) </a:t>
            </a:r>
            <a:r>
              <a:rPr lang="en-GB" dirty="0"/>
              <a:t>and </a:t>
            </a:r>
            <a:r>
              <a:rPr lang="en-GB" b="1" dirty="0"/>
              <a:t>Router Advertisement (RA)</a:t>
            </a:r>
          </a:p>
          <a:p>
            <a:pPr lvl="1"/>
            <a:r>
              <a:rPr lang="en-GB" dirty="0"/>
              <a:t>Hosts can ask all routers to send an RA</a:t>
            </a:r>
          </a:p>
          <a:p>
            <a:pPr lvl="1"/>
            <a:r>
              <a:rPr lang="en-GB" dirty="0"/>
              <a:t>RAs pass hosts information about routers on their link</a:t>
            </a:r>
          </a:p>
          <a:p>
            <a:pPr lvl="1"/>
            <a:r>
              <a:rPr lang="en-GB" dirty="0"/>
              <a:t>RAs can include an ‘M’ bit to say ‘use DHCPv6’</a:t>
            </a:r>
          </a:p>
          <a:p>
            <a:r>
              <a:rPr lang="en-GB" b="1" dirty="0"/>
              <a:t>Router Redirect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F66E81-095F-99CF-5A40-7A948317A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847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1BA55-5F0A-7B9D-3A00-6281608C7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ND considerations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D36514-D7D7-866F-9D77-5A1A958948C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In practice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ADA2B9-AB81-B667-563D-ED84B529E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ND can be unreliable on certain media, notably </a:t>
            </a:r>
            <a:r>
              <a:rPr lang="en-US" dirty="0" err="1"/>
              <a:t>WiFi</a:t>
            </a:r>
            <a:endParaRPr lang="en-US" dirty="0"/>
          </a:p>
          <a:p>
            <a:r>
              <a:rPr lang="en-US" dirty="0"/>
              <a:t>ND issues are captured in RFC 9898</a:t>
            </a:r>
          </a:p>
          <a:p>
            <a:pPr lvl="1"/>
            <a:r>
              <a:rPr lang="en-US" dirty="0"/>
              <a:t>Reliability – frequency of messaging, potential unicasting</a:t>
            </a:r>
          </a:p>
          <a:p>
            <a:pPr lvl="1"/>
            <a:r>
              <a:rPr lang="en-US" dirty="0"/>
              <a:t>Isolation – security, led to prefix-per-host work</a:t>
            </a:r>
          </a:p>
          <a:p>
            <a:pPr lvl="1"/>
            <a:r>
              <a:rPr lang="en-US" dirty="0" err="1"/>
              <a:t>Neighbour</a:t>
            </a:r>
            <a:r>
              <a:rPr lang="en-US" dirty="0"/>
              <a:t> cache exhaustion</a:t>
            </a:r>
          </a:p>
          <a:p>
            <a:r>
              <a:rPr lang="en-US" dirty="0"/>
              <a:t>Many mitigations discussed there – some good material</a:t>
            </a:r>
          </a:p>
          <a:p>
            <a:r>
              <a:rPr lang="en-US" dirty="0"/>
              <a:t>RFC 7772 talks about power consumption for RAs/ND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D65D8-BB48-3B9E-69C2-485BCAA5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791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5959-AD2A-6CB2-7502-62FB1D4DF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Configuring addresses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A2F8C-CF90-2C6E-D8A1-0E6E32C5C6E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New: stateless autoconfiguration (RFC 4862)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A72E2-8E16-2794-F7B1-0EEC42A9D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481943" cy="3013858"/>
          </a:xfrm>
        </p:spPr>
        <p:txBody>
          <a:bodyPr>
            <a:normAutofit/>
          </a:bodyPr>
          <a:lstStyle/>
          <a:p>
            <a:r>
              <a:rPr lang="en-US" dirty="0"/>
              <a:t>IPv6 supports the choice to use the “comfy slippers” of DHCPv6</a:t>
            </a:r>
          </a:p>
          <a:p>
            <a:r>
              <a:rPr lang="en-US" dirty="0"/>
              <a:t>It also introduces </a:t>
            </a:r>
            <a:r>
              <a:rPr lang="en-US" b="1" dirty="0"/>
              <a:t>stateless address autoconfiguration (SLAAC)</a:t>
            </a:r>
          </a:p>
          <a:p>
            <a:pPr lvl="1"/>
            <a:r>
              <a:rPr lang="en-US" dirty="0"/>
              <a:t>SLAAC implicitly means all host subnets are /64 in size</a:t>
            </a:r>
          </a:p>
          <a:p>
            <a:pPr lvl="1"/>
            <a:r>
              <a:rPr lang="en-US" dirty="0"/>
              <a:t>IPv4 essentially has variable length subnets (to save address space)</a:t>
            </a:r>
          </a:p>
          <a:p>
            <a:pPr lvl="1"/>
            <a:r>
              <a:rPr lang="en-US" dirty="0"/>
              <a:t>It’s widely used in the campuses who have already deployed</a:t>
            </a:r>
          </a:p>
          <a:p>
            <a:pPr lvl="1"/>
            <a:r>
              <a:rPr lang="en-US" dirty="0"/>
              <a:t>Only a handful are using DHCPv6, so far</a:t>
            </a:r>
          </a:p>
          <a:p>
            <a:r>
              <a:rPr lang="en-GB" dirty="0"/>
              <a:t>Or you can configure addresses manually or through automation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2AB3E-ABE1-5FCE-55CB-B0F107C65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1798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BF8EE-20B0-FEC9-F12B-B135CC47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SLAAC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6E8C9-D226-941F-7B2C-D2E6736D18B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IPv6 address autoconfiguration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00627E-5D26-984B-D5CD-59D31983B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261225" cy="301385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Router periodically sends an RA, or hosts can solicit one with an RS</a:t>
            </a:r>
          </a:p>
          <a:p>
            <a:pPr lvl="1"/>
            <a:r>
              <a:rPr lang="en-GB" dirty="0"/>
              <a:t>Information in the RA has an associated preferred / valid lifetime</a:t>
            </a:r>
          </a:p>
          <a:p>
            <a:r>
              <a:rPr lang="en-GB" dirty="0"/>
              <a:t>Host configures its address using the 64-bit network prefix in the RA</a:t>
            </a:r>
          </a:p>
          <a:p>
            <a:pPr lvl="1"/>
            <a:r>
              <a:rPr lang="en-GB" dirty="0"/>
              <a:t>The host part of the address (last 64 bits) should be set by RFC 7217 to be a unique ‘random’ value per prefix it attaches to</a:t>
            </a:r>
          </a:p>
          <a:p>
            <a:r>
              <a:rPr lang="en-GB" dirty="0"/>
              <a:t>RAs also allow hosts in the same subnet to configure default router, DNS (with RFC 8106), MTU, and on-link prefixes</a:t>
            </a:r>
          </a:p>
          <a:p>
            <a:r>
              <a:rPr lang="en-GB" dirty="0"/>
              <a:t>SLAAC means IPv6 has 64-bit host subnets</a:t>
            </a:r>
          </a:p>
          <a:p>
            <a:pPr lvl="1"/>
            <a:r>
              <a:rPr lang="en-GB" dirty="0"/>
              <a:t>A de-facto default, even with DHCPv6</a:t>
            </a:r>
          </a:p>
          <a:p>
            <a:pPr lvl="1"/>
            <a:r>
              <a:rPr lang="en-GB" dirty="0"/>
              <a:t>See also RFC 7421 on “Why /64?”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923AF-35CB-CF77-6EF7-75A50E080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795A66-77E6-D5EC-2FD6-4EEA62B840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667" y="3444920"/>
            <a:ext cx="3244274" cy="153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547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222B-DDC1-BD82-61D7-A4C82A80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temporary / privacy addresses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3E316C-0B7D-60D6-C69E-19A2D3F7341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Designed to improve user privacy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2CAC99-1CB9-76EE-42FD-D78B02997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562482" cy="301385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A host can additionally configure a temporary address (RFC 8981, was 4941)</a:t>
            </a:r>
          </a:p>
          <a:p>
            <a:pPr lvl="1"/>
            <a:r>
              <a:rPr lang="en-GB" dirty="0"/>
              <a:t>Used as source address when sending, usually not put in DNS</a:t>
            </a:r>
          </a:p>
          <a:p>
            <a:r>
              <a:rPr lang="en-GB" dirty="0"/>
              <a:t>Originally designed for cases when the host part of the address embedded the device’s 48-bit MAC address (with 16 bits of ‘</a:t>
            </a:r>
            <a:r>
              <a:rPr lang="en-GB" dirty="0" err="1"/>
              <a:t>fffe</a:t>
            </a:r>
            <a:r>
              <a:rPr lang="en-GB" dirty="0"/>
              <a:t>’ padding in the middle)</a:t>
            </a:r>
          </a:p>
          <a:p>
            <a:pPr lvl="1"/>
            <a:r>
              <a:rPr lang="en-GB" dirty="0"/>
              <a:t>Facilitated tracking when connecting to different networks</a:t>
            </a:r>
          </a:p>
          <a:p>
            <a:pPr lvl="1"/>
            <a:r>
              <a:rPr lang="en-GB" dirty="0"/>
              <a:t>Less important since the introduction of RFC 7217</a:t>
            </a:r>
          </a:p>
          <a:p>
            <a:r>
              <a:rPr lang="en-GB" dirty="0"/>
              <a:t>Privacy addressing is generally turned on by default</a:t>
            </a:r>
          </a:p>
          <a:p>
            <a:pPr lvl="1"/>
            <a:r>
              <a:rPr lang="en-GB" dirty="0"/>
              <a:t>May also generate new privacy addresses over time for immobile devices</a:t>
            </a:r>
          </a:p>
          <a:p>
            <a:pPr lvl="1"/>
            <a:r>
              <a:rPr lang="en-GB" dirty="0"/>
              <a:t>Typically disable for servers and on managed systems</a:t>
            </a:r>
          </a:p>
          <a:p>
            <a:pPr lvl="1"/>
            <a:r>
              <a:rPr lang="en-GB" dirty="0"/>
              <a:t>No way to forcibly disable for BYOD</a:t>
            </a:r>
          </a:p>
          <a:p>
            <a:r>
              <a:rPr lang="en-GB" dirty="0"/>
              <a:t>Good for users, but adds challenges for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B40E8A-178B-DBC8-4AE8-2EBD8919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8841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97F4F-3B85-1FC5-3C68-72ED46DE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privacy address challenge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69594-0BAA-A5FA-0DBA-0D01A38F65A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8774" y="1047262"/>
            <a:ext cx="7912867" cy="255741"/>
          </a:xfrm>
        </p:spPr>
        <p:txBody>
          <a:bodyPr/>
          <a:lstStyle/>
          <a:p>
            <a:r>
              <a:rPr lang="en-GB" dirty="0"/>
              <a:t>Are those addresses different hosts, or one host with many addresses?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CAC49D-1CC5-591C-4193-39261658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Consider a client and a web server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113D66-651B-04D5-148E-C679FCF5F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27</a:t>
            </a:fld>
            <a:endParaRPr lang="en-GB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3A68FC0-6475-4EC9-3423-7715236EAA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103" y="1965567"/>
            <a:ext cx="5137836" cy="260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957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3D484-E9B7-152F-C423-05F6CA3F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DC4D3-8D97-1F68-D948-8542D7494E8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Staff Mac laptop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BA558-5D75-58EC-E3C0-5DEB4A6D6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8243358" cy="30138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ifconfig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en7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en7: flags=8863&lt;UP,BROADCAST,SMART,RUNNING,SIMPLEX,MULTICAST&gt;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mtu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1500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options=6467&lt;RXCSUM,TXCSUM,VLAN_MTU,TSO4,TSO6,CHANNEL_IO,PARTIAL_CSUM,ZEROINVERT_CSUM&gt;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ether 9c:eb:e8:c1:49:13 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inet6 </a:t>
            </a:r>
            <a:r>
              <a:rPr lang="en-GB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fe80::105a:2384:34ee:23f9%en7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prefixlen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64 secured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scopeid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0xe 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inet6 </a:t>
            </a:r>
            <a:r>
              <a:rPr lang="en-GB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2001:db8:d510:1101:184a:98b6:aaf4:3e52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prefixlen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64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autoconf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secured 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inet6 </a:t>
            </a:r>
            <a:r>
              <a:rPr lang="en-GB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2001:db8:d510:1101:ac8c:fe54:7923:4fc9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prefixlen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64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autoconf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temporary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inet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1200" b="1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192.168.0.12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netmask 0xffffff00 broadcast 192.168.0.255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nd6 options=201&lt;PERFORMNUD,DAD&gt;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media: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autoselect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(1000baseT &lt;full-duplex&gt;)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	status: active</a:t>
            </a:r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CBE4AC-C1B6-5E40-1B0F-797EB551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91533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76621-2D74-A267-E82F-4DAB2E13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BA6043-44BA-E60B-6886-36767CFFF55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CentOS server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ECB3A8-DAE9-DCAC-A99E-F82766DEC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724069" cy="3013858"/>
          </a:xfrm>
        </p:spPr>
        <p:txBody>
          <a:bodyPr/>
          <a:lstStyle/>
          <a:p>
            <a:r>
              <a:rPr lang="en-GB" dirty="0"/>
              <a:t>Config example for </a:t>
            </a:r>
            <a:r>
              <a:rPr lang="en-GB" i="1" dirty="0"/>
              <a:t>ps-slough-10g.ja.net</a:t>
            </a:r>
          </a:p>
          <a:p>
            <a:r>
              <a:rPr lang="en-GB" dirty="0"/>
              <a:t>Manually configured IP, no temporary addresses</a:t>
            </a:r>
          </a:p>
          <a:p>
            <a:endParaRPr lang="en-GB" i="1" dirty="0"/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$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ifconfig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em1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em1: flags=4163&lt;UP,BROADCAST,RUNNING,MULTICAST&gt;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mtu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1500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inet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194.81.18.229  netmask 255.255.255.254  broadcast 255.255.255.255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inet6 2001:630:3c:f803::a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prefixlen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126 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scopeid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0x0&lt;global&gt;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inet6 fe80::d294:66ff:fe4c:37bf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prefixlen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64 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scopeid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0x20&lt;link&gt;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        ether d0:94:66:4c:37:bf  </a:t>
            </a:r>
            <a:r>
              <a:rPr lang="en-GB" sz="120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txqueuelen</a:t>
            </a:r>
            <a:r>
              <a:rPr lang="en-GB" sz="1200" dirty="0"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10000  (Ethernet)</a:t>
            </a:r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385D2F-34A1-9BDB-2425-878AD5096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765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6F29B-C0A2-AA2B-D799-3FC4DC56A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Multi-addressing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D1DBC8-0A46-531E-05D0-D25BE4C0CCC4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With IPv6, this is now the norm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9DCF7B-20B9-5E96-AC22-54D92E13DD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6518277" cy="30138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host may have many addresses with IPv6: </a:t>
            </a:r>
          </a:p>
          <a:p>
            <a:pPr lvl="1"/>
            <a:r>
              <a:rPr lang="en-US" dirty="0"/>
              <a:t>IPv6 link local, global, multiple privacy</a:t>
            </a:r>
          </a:p>
          <a:p>
            <a:pPr lvl="1"/>
            <a:r>
              <a:rPr lang="en-US" dirty="0"/>
              <a:t>And IPv4 (private or global) on a dual-stack host</a:t>
            </a:r>
          </a:p>
          <a:p>
            <a:r>
              <a:rPr lang="en-US" dirty="0"/>
              <a:t>RFC 7934 advocates for multi-addressing</a:t>
            </a:r>
          </a:p>
          <a:p>
            <a:r>
              <a:rPr lang="en-US" dirty="0"/>
              <a:t>Implies the need for address selection – RFC 6724</a:t>
            </a:r>
          </a:p>
          <a:p>
            <a:pPr lvl="1"/>
            <a:r>
              <a:rPr lang="en-US" dirty="0"/>
              <a:t>P</a:t>
            </a:r>
            <a:r>
              <a:rPr lang="en-GB" dirty="0"/>
              <a:t>refer IPv6, prefer matching scope, longest prefix match, …</a:t>
            </a:r>
            <a:endParaRPr lang="en-US" dirty="0"/>
          </a:p>
          <a:p>
            <a:r>
              <a:rPr lang="en-US" dirty="0"/>
              <a:t>Introduces address accountability challenges</a:t>
            </a:r>
          </a:p>
          <a:p>
            <a:pPr lvl="1"/>
            <a:r>
              <a:rPr lang="en-US" dirty="0"/>
              <a:t>Which addresses are being used by which devices/users?</a:t>
            </a:r>
          </a:p>
          <a:p>
            <a:pPr lvl="1"/>
            <a:r>
              <a:rPr lang="en-US" dirty="0"/>
              <a:t>Interesting to discuss approaches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09C8A-DCFA-38DC-9EDB-B63F1961D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092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0D0B0-85CD-E3C1-DDA1-9F548A3FE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DHCPv6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5F758-9301-4910-81FA-074BF5B4249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The more familiar configuration method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96A4A-04EF-7B5F-FA38-463F5D744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Stateful DHCPv6</a:t>
            </a:r>
          </a:p>
          <a:p>
            <a:pPr lvl="1"/>
            <a:r>
              <a:rPr lang="en-GB" dirty="0"/>
              <a:t>For full device configuration, as per RFC 8415 (was 3315)</a:t>
            </a:r>
          </a:p>
          <a:p>
            <a:pPr lvl="1"/>
            <a:r>
              <a:rPr lang="en-GB" dirty="0"/>
              <a:t>Various options for DHCPv6 Unique Identifiers (DUIDs), including RFC 6939 to key addresses to MAC addresses and use a relay</a:t>
            </a:r>
          </a:p>
          <a:p>
            <a:r>
              <a:rPr lang="en-GB" dirty="0"/>
              <a:t>Stateless DHCPv6</a:t>
            </a:r>
          </a:p>
          <a:p>
            <a:pPr lvl="1"/>
            <a:r>
              <a:rPr lang="en-GB" dirty="0"/>
              <a:t>For ‘other configuration information’ – NTP, DNS, …</a:t>
            </a:r>
          </a:p>
          <a:p>
            <a:r>
              <a:rPr lang="en-GB" dirty="0"/>
              <a:t>Still need RAs for default router and on-link prefixes</a:t>
            </a:r>
          </a:p>
          <a:p>
            <a:pPr lvl="1"/>
            <a:r>
              <a:rPr lang="en-GB" dirty="0"/>
              <a:t>No IPv6 default gateway option for DHCPv6</a:t>
            </a:r>
          </a:p>
          <a:p>
            <a:r>
              <a:rPr lang="en-GB" dirty="0"/>
              <a:t>No DHCPv6 for Android – an issue for IPv6-only and DHCPv6</a:t>
            </a:r>
          </a:p>
          <a:p>
            <a:pPr lvl="1"/>
            <a:r>
              <a:rPr lang="en-GB" dirty="0">
                <a:hlinkClick r:id="rId2"/>
              </a:rPr>
              <a:t>https://issuetracker.google.com/issues/36949085</a:t>
            </a:r>
            <a:r>
              <a:rPr lang="en-GB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56968-0F89-3686-FC45-9507D1362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7707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BEC70-9636-C406-FD9C-D8A4D907D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PMTUD (RFC 8201)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C69D6-EE12-366A-226C-8FA720BF670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size MTU to use?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798618-6BB2-F3C0-2360-7E4A3774E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IPv6 only allows fragmentation at the sender</a:t>
            </a:r>
          </a:p>
          <a:p>
            <a:pPr lvl="1"/>
            <a:r>
              <a:rPr lang="en-US" dirty="0"/>
              <a:t>No DF bit like IPv4</a:t>
            </a:r>
          </a:p>
          <a:p>
            <a:pPr lvl="1"/>
            <a:r>
              <a:rPr lang="en-US" dirty="0"/>
              <a:t>Therefore, PMTUD must work</a:t>
            </a:r>
          </a:p>
          <a:p>
            <a:r>
              <a:rPr lang="en-US" dirty="0"/>
              <a:t>The minimum MTU is 1280 bytes</a:t>
            </a:r>
          </a:p>
          <a:p>
            <a:r>
              <a:rPr lang="en-US" dirty="0"/>
              <a:t>Sender uses its MTU, and drops size to reported MTU from any received ICMPv6 Packet Too Big message received</a:t>
            </a:r>
          </a:p>
          <a:p>
            <a:pPr lvl="1"/>
            <a:r>
              <a:rPr lang="en-US" dirty="0"/>
              <a:t>It is important these are not filtered, see RFC 4890</a:t>
            </a:r>
          </a:p>
          <a:p>
            <a:r>
              <a:rPr lang="en-US" dirty="0"/>
              <a:t>Examples of use of 9000 MTU appearing in R&amp;E networks</a:t>
            </a:r>
          </a:p>
          <a:p>
            <a:pPr lvl="1"/>
            <a:r>
              <a:rPr lang="en-US" dirty="0"/>
              <a:t>Worldwide large hadron collider computing grid (WLCG)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F5C5B3-5D49-652C-9C72-824C72EFC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7330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07BE-80FD-CADA-456F-0E677DB0B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node requirements (RFC 8504)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6300D-9593-6AB1-DC44-8E67711AEBB6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support is required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F0813-BE08-6CD5-647B-81BE3D080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Summarises</a:t>
            </a:r>
            <a:r>
              <a:rPr lang="en-US" dirty="0"/>
              <a:t> protocol requirements for IPv6 nodes</a:t>
            </a:r>
          </a:p>
          <a:p>
            <a:pPr lvl="1"/>
            <a:r>
              <a:rPr lang="en-US" dirty="0"/>
              <a:t>Currently being updated (again)</a:t>
            </a:r>
          </a:p>
          <a:p>
            <a:pPr lvl="1"/>
            <a:r>
              <a:rPr lang="en-US" dirty="0"/>
              <a:t>Though the core IPv6 protocol is stable</a:t>
            </a:r>
          </a:p>
          <a:p>
            <a:r>
              <a:rPr lang="en-US" dirty="0"/>
              <a:t>A good resource to understand the capabilities required by typical IPv6 hosts</a:t>
            </a:r>
          </a:p>
          <a:p>
            <a:pPr lvl="1"/>
            <a:r>
              <a:rPr lang="en-US" dirty="0"/>
              <a:t>Relatively silent on constrained devices, </a:t>
            </a:r>
            <a:r>
              <a:rPr lang="en-US" dirty="0" err="1"/>
              <a:t>snac</a:t>
            </a:r>
            <a:r>
              <a:rPr lang="en-US" dirty="0"/>
              <a:t> WG,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Includes pointers to specific guidance, e.g.:</a:t>
            </a:r>
          </a:p>
          <a:p>
            <a:pPr lvl="1"/>
            <a:r>
              <a:rPr lang="en-US" dirty="0"/>
              <a:t>Default router preference (RFC 4191)</a:t>
            </a:r>
          </a:p>
          <a:p>
            <a:pPr lvl="1"/>
            <a:r>
              <a:rPr lang="en-US" dirty="0"/>
              <a:t>First-hop router selection (RFC 8028)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8583FD-FC8E-2007-E530-B2301F7A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4594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93312-0DEE-F03D-16CA-50356D14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Routing protocols – a quick note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B7E930-5DBB-C1DE-6496-5161F2A2AC9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There are new IPv6-compatible versions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9A6B6-60DE-DBA3-78B0-84AF9EF18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These are well-established</a:t>
            </a:r>
          </a:p>
          <a:p>
            <a:pPr lvl="1" eaLnBrk="1" hangingPunct="1"/>
            <a:r>
              <a:rPr lang="en-GB" sz="1600" dirty="0">
                <a:ea typeface="Gill Sans MT"/>
              </a:rPr>
              <a:t>Multiprotocol BGP (RFC 2545)</a:t>
            </a:r>
          </a:p>
          <a:p>
            <a:pPr lvl="1" eaLnBrk="1" hangingPunct="1"/>
            <a:r>
              <a:rPr lang="en-GB" sz="1600" dirty="0">
                <a:ea typeface="Gill Sans MT"/>
              </a:rPr>
              <a:t>IS-IS (RFC 5308)</a:t>
            </a:r>
          </a:p>
          <a:p>
            <a:pPr lvl="1" eaLnBrk="1" hangingPunct="1"/>
            <a:r>
              <a:rPr lang="en-GB" sz="1600" dirty="0">
                <a:ea typeface="Gill Sans MT"/>
              </a:rPr>
              <a:t>OSPFv3 (RFC 5340)</a:t>
            </a:r>
          </a:p>
          <a:p>
            <a:pPr lvl="1" eaLnBrk="1" hangingPunct="1"/>
            <a:r>
              <a:rPr lang="en-GB" sz="1600" dirty="0" err="1">
                <a:ea typeface="Gill Sans MT"/>
              </a:rPr>
              <a:t>RIPng</a:t>
            </a:r>
            <a:r>
              <a:rPr lang="en-GB" sz="1600" dirty="0">
                <a:ea typeface="Gill Sans MT"/>
              </a:rPr>
              <a:t> (RFC 2080)</a:t>
            </a:r>
          </a:p>
          <a:p>
            <a:r>
              <a:rPr lang="en-GB" sz="1600" dirty="0">
                <a:ea typeface="Gill Sans MT"/>
              </a:rPr>
              <a:t>We’d assume routing theory is taught separately – Dijkstra, etc</a:t>
            </a:r>
          </a:p>
          <a:p>
            <a:pPr eaLnBrk="1" hangingPunct="1"/>
            <a:r>
              <a:rPr lang="en-GB" dirty="0">
                <a:ea typeface="Gill Sans MT"/>
              </a:rPr>
              <a:t>Most campuses/enterprises probably run OSPFv2 or IS-IS</a:t>
            </a:r>
          </a:p>
          <a:p>
            <a:pPr lvl="1" eaLnBrk="1" hangingPunct="1"/>
            <a:r>
              <a:rPr lang="en-GB" sz="1600" dirty="0">
                <a:ea typeface="Gill Sans MT"/>
              </a:rPr>
              <a:t>Can run OSPFv2 alongside OSPFv3</a:t>
            </a:r>
          </a:p>
          <a:p>
            <a:pPr lvl="1"/>
            <a:r>
              <a:rPr lang="en-US" sz="1600" dirty="0"/>
              <a:t>Check support for multi-AF (address family) OSPFv3 if looking to use OSPFv3 for both protocols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358ED7-E3E5-7C85-6B23-A58D59BEC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096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A562-6939-1DAF-76AA-9298F877A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SRv6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8E8C5-942E-C508-5660-6C1BA6F4B40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Segment routing for IPv6 (RFC 8402)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7F71B-465D-CAE1-FF44-C1346E0FB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Allows packets to follow a specific path</a:t>
            </a:r>
          </a:p>
          <a:p>
            <a:r>
              <a:rPr lang="en-US" dirty="0"/>
              <a:t>Uses Segment Routing Header (SRH) defined in RFC 8754</a:t>
            </a:r>
          </a:p>
          <a:p>
            <a:pPr lvl="1"/>
            <a:r>
              <a:rPr lang="en-US" dirty="0"/>
              <a:t>Ordered list of segments (SIDs) the packet must traverse</a:t>
            </a:r>
          </a:p>
          <a:p>
            <a:pPr lvl="1"/>
            <a:r>
              <a:rPr lang="en-US" dirty="0"/>
              <a:t>Segment is a locator and function</a:t>
            </a:r>
          </a:p>
          <a:p>
            <a:r>
              <a:rPr lang="en-US" dirty="0"/>
              <a:t>RFC 8986 talks of programming SRv6</a:t>
            </a:r>
          </a:p>
          <a:p>
            <a:r>
              <a:rPr lang="en-US" dirty="0"/>
              <a:t>Used in Multipath Reliable Connection (MRC)</a:t>
            </a:r>
          </a:p>
          <a:p>
            <a:pPr lvl="1"/>
            <a:r>
              <a:rPr lang="en-US" dirty="0"/>
              <a:t>By OpenAI and others in DCs for resilient AI networking</a:t>
            </a:r>
          </a:p>
          <a:p>
            <a:pPr lvl="1"/>
            <a:r>
              <a:rPr lang="en-US" dirty="0"/>
              <a:t>RDMA-based, static source routing capability</a:t>
            </a:r>
          </a:p>
          <a:p>
            <a:pPr lvl="1"/>
            <a:r>
              <a:rPr lang="en-US" dirty="0"/>
              <a:t>Paper: </a:t>
            </a:r>
            <a:r>
              <a:rPr lang="en-US" dirty="0">
                <a:hlinkClick r:id="rId2"/>
              </a:rPr>
              <a:t>https://arxiv.org/abs/2605.04333</a:t>
            </a:r>
            <a:r>
              <a:rPr lang="en-US" dirty="0"/>
              <a:t> (May 2026)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D2E016-F565-2346-3658-F37386CD7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914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F16A-D0F6-A20F-C9F6-AD0D8233E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IPv6 Programming APIs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41021-CBD6-853C-5721-9983F1824A9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What changes?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E0CA99-E46B-CC99-71D5-572AF6351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6782805" cy="3013858"/>
          </a:xfrm>
        </p:spPr>
        <p:txBody>
          <a:bodyPr/>
          <a:lstStyle/>
          <a:p>
            <a:r>
              <a:rPr lang="en-US" dirty="0"/>
              <a:t>It’s preferable to write software in a way that’s IP version agnostic</a:t>
            </a:r>
          </a:p>
          <a:p>
            <a:r>
              <a:rPr lang="en-US" dirty="0"/>
              <a:t>Basic Socket Interface Extensions for IPv6 (RFC 3493)</a:t>
            </a:r>
          </a:p>
          <a:p>
            <a:pPr lvl="1"/>
            <a:r>
              <a:rPr lang="en-US" dirty="0"/>
              <a:t>See also POSIX - </a:t>
            </a:r>
            <a:r>
              <a:rPr lang="en-US" dirty="0">
                <a:hlinkClick r:id="rId2"/>
              </a:rPr>
              <a:t>https://ieeexplore.ieee.org/document/8277153</a:t>
            </a:r>
            <a:endParaRPr lang="en-US" dirty="0"/>
          </a:p>
          <a:p>
            <a:r>
              <a:rPr lang="en-US" dirty="0"/>
              <a:t>Advanced Sockets API (RFC 3542)</a:t>
            </a:r>
          </a:p>
          <a:p>
            <a:r>
              <a:rPr lang="en-US" dirty="0"/>
              <a:t>Advice depends on language being taught</a:t>
            </a:r>
          </a:p>
          <a:p>
            <a:r>
              <a:rPr lang="en-US" dirty="0"/>
              <a:t>For C, functions include </a:t>
            </a:r>
            <a:r>
              <a:rPr lang="en-US" dirty="0" err="1"/>
              <a:t>getaddrinfo</a:t>
            </a:r>
            <a:r>
              <a:rPr lang="en-US" dirty="0"/>
              <a:t>() and </a:t>
            </a:r>
            <a:r>
              <a:rPr lang="en-US" dirty="0" err="1"/>
              <a:t>getnameinfo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Check address family specified</a:t>
            </a:r>
          </a:p>
          <a:p>
            <a:pPr lvl="1"/>
            <a:r>
              <a:rPr lang="en-US" dirty="0"/>
              <a:t>Use appropriate socket options, etc.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40AB7-8552-3133-83D0-6E1A3A0EE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8725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39A5E-08E1-899C-E422-630A173F6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69189-7655-680C-4BEA-30680E891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Breaking IPv4 thinking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A90A8-1C1F-D46A-53F2-A5DF62564F3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Key IPv6 differences</a:t>
            </a:r>
          </a:p>
        </p:txBody>
      </p:sp>
    </p:spTree>
    <p:extLst>
      <p:ext uri="{BB962C8B-B14F-4D97-AF65-F5344CB8AC3E}">
        <p14:creationId xmlns:p14="http://schemas.microsoft.com/office/powerpoint/2010/main" val="23525170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7982A-6EC6-A96D-EEF0-F0F29AB70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 you need to adjust your thinking?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B9ABF1-F289-1AF5-86F5-E8E2F894E83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What makes IPv6 different?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BAEFD2-DC74-6AF1-2E7C-7CD5567C9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755212" cy="301385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The larger addresses and their format</a:t>
            </a:r>
          </a:p>
          <a:p>
            <a:pPr lvl="1"/>
            <a:r>
              <a:rPr lang="en-GB" dirty="0"/>
              <a:t>Need to consider all the places literal addresses appear – see RFC 5952</a:t>
            </a:r>
          </a:p>
          <a:p>
            <a:r>
              <a:rPr lang="en-GB" dirty="0"/>
              <a:t>Multi-addressing is normal</a:t>
            </a:r>
          </a:p>
          <a:p>
            <a:pPr lvl="1"/>
            <a:r>
              <a:rPr lang="en-GB" dirty="0"/>
              <a:t>IPv6 LL, IPv6 GUA, IPv4 (private or global), IPv6 privacy addresses</a:t>
            </a:r>
          </a:p>
          <a:p>
            <a:pPr lvl="1"/>
            <a:r>
              <a:rPr lang="en-GB" dirty="0"/>
              <a:t>Potentially ULAs as well – design choices in whether to use these</a:t>
            </a:r>
          </a:p>
          <a:p>
            <a:pPr lvl="2"/>
            <a:r>
              <a:rPr lang="en-GB" dirty="0"/>
              <a:t>Expired IETF I-D: draft-ietf-v6ops-ula-usage-considerations</a:t>
            </a:r>
          </a:p>
          <a:p>
            <a:r>
              <a:rPr lang="en-GB" dirty="0"/>
              <a:t>Fragmentation is only done by end hosts, not along the path</a:t>
            </a:r>
          </a:p>
          <a:p>
            <a:pPr lvl="1"/>
            <a:r>
              <a:rPr lang="en-GB" dirty="0"/>
              <a:t>Thus need PMTUD to work; RFC 4890 advises on ICMPv6 filtering</a:t>
            </a:r>
          </a:p>
          <a:p>
            <a:r>
              <a:rPr lang="en-GB" dirty="0"/>
              <a:t>Avoidance of NAT, though NAT66 exists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F01DB-5E9E-B3FB-04B0-D2C67A5F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232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4D46-3C3F-52F0-5422-76069BFA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summary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DBAAAF-32C4-3EF0-D0E7-A9B4C7272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39</a:t>
            </a:fld>
            <a:endParaRPr lang="en-GB"/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865C4F75-11BE-6977-E27A-CCC55D5292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806118"/>
              </p:ext>
            </p:extLst>
          </p:nvPr>
        </p:nvGraphicFramePr>
        <p:xfrm>
          <a:off x="358774" y="777354"/>
          <a:ext cx="8481534" cy="3846422"/>
        </p:xfrm>
        <a:graphic>
          <a:graphicData uri="http://schemas.openxmlformats.org/drawingml/2006/table">
            <a:tbl>
              <a:tblPr/>
              <a:tblGrid>
                <a:gridCol w="2740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3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8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47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IPv4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471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IPv6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471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8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Address length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32 bits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128 bits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75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Prefix length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Varies, typically /24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Always /64 in host subnets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28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Address configuration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DHCPv4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Stateless Autoconfiguration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DHCPv6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8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Addresses used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Private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or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Global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Link-local 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and 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Global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8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Address resolution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ARP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Neighbour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 Solicitation / Advertisement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75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Host Path MTU Discovery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Optional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Required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393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Fragmentation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By hosts or routers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Only by hosts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393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Private addressing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RFC 1918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Unique Local Addresses (ULAs)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(not designed for use with NAT)</a:t>
                      </a:r>
                    </a:p>
                  </a:txBody>
                  <a:tcPr marL="100525" marR="100525" marT="34290" marB="3429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205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CAEF0-9CCC-1F5F-5DBD-8EBB3F52B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(Unix) Troubleshooting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3ADFAB-19B8-9F64-11D5-FBC0803A21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Not that different, for example: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50A955-7B6B-EFA5-B6E4-A251E236A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Tools like ping and traceroute work the same way</a:t>
            </a:r>
          </a:p>
          <a:p>
            <a:r>
              <a:rPr lang="en-GB" dirty="0"/>
              <a:t>Netstat can provide information for either protocol</a:t>
            </a:r>
          </a:p>
          <a:p>
            <a:r>
              <a:rPr lang="en-GB" dirty="0"/>
              <a:t>Wireshark and </a:t>
            </a:r>
            <a:r>
              <a:rPr lang="en-GB" dirty="0" err="1"/>
              <a:t>tcpdump</a:t>
            </a:r>
            <a:r>
              <a:rPr lang="en-GB" dirty="0"/>
              <a:t> work as expected</a:t>
            </a:r>
          </a:p>
          <a:p>
            <a:pPr lvl="1"/>
            <a:r>
              <a:rPr lang="en-GB" dirty="0"/>
              <a:t>Useful for looking at ND traffic for example, like RAs</a:t>
            </a:r>
          </a:p>
          <a:p>
            <a:r>
              <a:rPr lang="en-GB" dirty="0"/>
              <a:t>You can check an ND cache like an ARP cache</a:t>
            </a:r>
          </a:p>
          <a:p>
            <a:r>
              <a:rPr lang="en-GB" dirty="0"/>
              <a:t>Bad ICMPv6 filtering might impact connectivity / PMTUD</a:t>
            </a:r>
          </a:p>
          <a:p>
            <a:r>
              <a:rPr lang="en-GB" dirty="0"/>
              <a:t>There are some other handy web-based tools</a:t>
            </a:r>
          </a:p>
          <a:p>
            <a:pPr lvl="1"/>
            <a:r>
              <a:rPr lang="en-GB" dirty="0"/>
              <a:t>e.g., </a:t>
            </a:r>
            <a:r>
              <a:rPr lang="en-US" dirty="0">
                <a:hlinkClick r:id="rId2"/>
              </a:rPr>
              <a:t>https://test-ipv6.com/</a:t>
            </a:r>
            <a:r>
              <a:rPr lang="en-GB" dirty="0"/>
              <a:t>, </a:t>
            </a:r>
            <a:r>
              <a:rPr lang="en-GB" dirty="0">
                <a:hlinkClick r:id="rId3"/>
              </a:rPr>
              <a:t>https://ipv6-test.com/</a:t>
            </a:r>
            <a:r>
              <a:rPr lang="en-GB" dirty="0"/>
              <a:t>, </a:t>
            </a:r>
            <a:r>
              <a:rPr lang="en-US" dirty="0">
                <a:hlinkClick r:id="rId4"/>
              </a:rPr>
              <a:t>https://ip6.nl/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41EE7D-DB29-B247-ABBD-F22A93D75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226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EB2A8-BB30-52B0-B02F-DACF4AA8F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28F1D-EDCA-3CCB-6FAD-97CDEB859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Operational considerations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1CF42-6E4A-7316-E1BF-13014A99383A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New capabilities required, IPv4 interoperability</a:t>
            </a:r>
          </a:p>
        </p:txBody>
      </p:sp>
    </p:spTree>
    <p:extLst>
      <p:ext uri="{BB962C8B-B14F-4D97-AF65-F5344CB8AC3E}">
        <p14:creationId xmlns:p14="http://schemas.microsoft.com/office/powerpoint/2010/main" val="29698985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C0B41-AE40-AE4C-C826-AD7352D0B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topics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BCF01-89D7-718F-70BC-4654CAF1038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Questions/decisions for your campus admins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DC6EF3-4DF1-E573-CB85-C022F022D4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930646" cy="301385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How should IPv4 and IPv6 be integrated?</a:t>
            </a:r>
          </a:p>
          <a:p>
            <a:r>
              <a:rPr lang="en-GB" dirty="0"/>
              <a:t>What level of host/user accountability do you need?</a:t>
            </a:r>
          </a:p>
          <a:p>
            <a:pPr lvl="1"/>
            <a:r>
              <a:rPr lang="en-GB" dirty="0"/>
              <a:t>Will you need new tools to handle the impact of multi-addressing?</a:t>
            </a:r>
          </a:p>
          <a:p>
            <a:r>
              <a:rPr lang="en-GB" dirty="0"/>
              <a:t>What about NAT?</a:t>
            </a:r>
          </a:p>
          <a:p>
            <a:pPr lvl="1"/>
            <a:r>
              <a:rPr lang="en-GB" dirty="0"/>
              <a:t>Do you use it for IPv4? If so, for what reason?</a:t>
            </a:r>
          </a:p>
          <a:p>
            <a:pPr lvl="1"/>
            <a:r>
              <a:rPr lang="en-GB" dirty="0"/>
              <a:t>It’s possible in IPv6, by prefix mapping with NAT66, but not ideal</a:t>
            </a:r>
          </a:p>
          <a:p>
            <a:r>
              <a:rPr lang="en-GB" dirty="0"/>
              <a:t>Do you want to run 9000MTU?  </a:t>
            </a:r>
          </a:p>
          <a:p>
            <a:pPr lvl="1"/>
            <a:r>
              <a:rPr lang="en-GB" dirty="0"/>
              <a:t>Janet supports it, and there is a clear performance advantage</a:t>
            </a:r>
          </a:p>
          <a:p>
            <a:pPr lvl="1"/>
            <a:r>
              <a:rPr lang="en-GB" dirty="0"/>
              <a:t>If so, it’s needed end-to-end, and you’ll need to ensure PMTUD works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C008B1-C692-DAD4-76F8-8EE37C8CF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03748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A341B-7234-5DB5-6FE8-235DBFDD4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Tunnelling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3D0517-D1C0-3749-5672-82DE8E5832AB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Carrying one IP versions’ traffic over the other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0C077B-825B-BDBE-96A9-4EB091220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Originally multiple tunnelling methods were defined to support connecting between IPv6 ‘islands’ over IPv4</a:t>
            </a:r>
          </a:p>
          <a:p>
            <a:r>
              <a:rPr lang="en-GB" dirty="0"/>
              <a:t>With native IPv6 now pervasive, this need has largely gone away – tunnelling is more often now IPv4 over IPv6</a:t>
            </a:r>
          </a:p>
          <a:p>
            <a:r>
              <a:rPr lang="en-GB" dirty="0"/>
              <a:t>Tunnel brokers can still be handy</a:t>
            </a:r>
          </a:p>
          <a:p>
            <a:pPr lvl="1"/>
            <a:r>
              <a:rPr lang="en-GB" dirty="0"/>
              <a:t>Students might use </a:t>
            </a:r>
            <a:r>
              <a:rPr lang="en-GB" i="1" dirty="0" err="1"/>
              <a:t>tunnelbroker.net</a:t>
            </a:r>
            <a:r>
              <a:rPr lang="en-GB" i="1" dirty="0"/>
              <a:t> </a:t>
            </a:r>
            <a:r>
              <a:rPr lang="en-GB" dirty="0"/>
              <a:t>in their home network</a:t>
            </a:r>
          </a:p>
          <a:p>
            <a:r>
              <a:rPr lang="en-GB" dirty="0"/>
              <a:t>A dual-stack VPN is a form of tunnel broker</a:t>
            </a:r>
          </a:p>
          <a:p>
            <a:pPr lvl="1"/>
            <a:r>
              <a:rPr lang="en-GB" dirty="0"/>
              <a:t>Something to discuss in David’s section on campus support later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0131C7-4A25-F7B8-1D24-A8CF3A919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86754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D822-F2A6-EBBE-B0BF-F881CE151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Dual-stack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1CB08-1258-05CB-FD6B-169F7790DDA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Running both protocols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87A42-8A2B-5143-D3BC-B9473D42F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6896604" cy="301385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The common deployment model for campuses is dual stack</a:t>
            </a:r>
          </a:p>
          <a:p>
            <a:r>
              <a:rPr lang="en-GB" dirty="0"/>
              <a:t>Can then use IPv4 to IPv4-only systems, and IPv6 to IPv6-only</a:t>
            </a:r>
          </a:p>
          <a:p>
            <a:r>
              <a:rPr lang="en-GB" dirty="0"/>
              <a:t>Application can pick either protocol for a dual stack destination</a:t>
            </a:r>
          </a:p>
          <a:p>
            <a:r>
              <a:rPr lang="en-GB" dirty="0"/>
              <a:t>There’s “Happy Eyeballs” for browsers (RFC 8305)</a:t>
            </a:r>
          </a:p>
          <a:p>
            <a:pPr lvl="2"/>
            <a:r>
              <a:rPr lang="en-GB" dirty="0"/>
              <a:t>Try IPv4 and IPv6 in parallel, pick the one that connects first</a:t>
            </a:r>
          </a:p>
          <a:p>
            <a:r>
              <a:rPr lang="en-GB" dirty="0"/>
              <a:t>Application protocol selection has proven a challenge for GridPP</a:t>
            </a:r>
          </a:p>
          <a:p>
            <a:pPr lvl="1"/>
            <a:r>
              <a:rPr lang="en-GB" dirty="0"/>
              <a:t>Finding out </a:t>
            </a:r>
            <a:r>
              <a:rPr lang="en-GB" b="1" dirty="0"/>
              <a:t>why IPv4 is used when IPv6 is available</a:t>
            </a:r>
          </a:p>
          <a:p>
            <a:pPr lvl="2"/>
            <a:r>
              <a:rPr lang="en-GB" dirty="0"/>
              <a:t>e.g., a Java preference was not set to IPv6 for </a:t>
            </a:r>
            <a:r>
              <a:rPr lang="en-GB" dirty="0" err="1"/>
              <a:t>dCache</a:t>
            </a:r>
            <a:endParaRPr lang="en-GB" dirty="0"/>
          </a:p>
          <a:p>
            <a:r>
              <a:rPr lang="en-GB" dirty="0"/>
              <a:t>But ideally want to simplify towards IPv6-only end game</a:t>
            </a:r>
          </a:p>
          <a:p>
            <a:pPr lvl="1"/>
            <a:r>
              <a:rPr lang="en-GB" dirty="0"/>
              <a:t>Don’t really want to permanently manage both protocols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8FD12F-7589-BD93-93EB-F1B215F76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746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DB5F-B071-F28F-4812-8FD3CB485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2F256-F9C8-04F4-D0E7-071B073ACBF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Usually for IPv6 access to legacy IPv4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7DBCB-5A1A-0392-FE4C-01133CE44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With a growing interest in running IPv6-only, the focus has shifted to translation for IPv6-only to IPv4-only content</a:t>
            </a:r>
          </a:p>
          <a:p>
            <a:r>
              <a:rPr lang="en-GB" dirty="0"/>
              <a:t>Already widely used in mobile operator networks to handsets</a:t>
            </a:r>
          </a:p>
          <a:p>
            <a:pPr lvl="1"/>
            <a:r>
              <a:rPr lang="en-GB" dirty="0"/>
              <a:t>NAT64/DNS64/464XLAT</a:t>
            </a:r>
          </a:p>
          <a:p>
            <a:r>
              <a:rPr lang="en-GB" dirty="0"/>
              <a:t>IPv6-only client constructs a “fake” IPv6 destination embedding the IPv4 destination address; unpacked by the NAT64 device</a:t>
            </a:r>
          </a:p>
          <a:p>
            <a:r>
              <a:rPr lang="en-GB" dirty="0"/>
              <a:t>Ideally use host-based CLATs, avoid DNS64</a:t>
            </a:r>
          </a:p>
          <a:p>
            <a:pPr lvl="1"/>
            <a:r>
              <a:rPr lang="en-US" dirty="0"/>
              <a:t>RAs can include PREF64 option so hosts discover the prefix (RFC 8781)</a:t>
            </a:r>
          </a:p>
          <a:p>
            <a:r>
              <a:rPr lang="en-GB" dirty="0"/>
              <a:t>Some ISPs are using alternatives, e.g. MAP-T (RFC 7599)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ECD08-398E-64DA-96BC-EC3D9E3BE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857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DFE79-D788-B04B-474B-B4F116B0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NAT64 / DNS64 example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290A42-2C92-73BD-1CB1-59EA2BDD0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46</a:t>
            </a:fld>
            <a:endParaRPr lang="en-GB"/>
          </a:p>
        </p:txBody>
      </p:sp>
      <p:pic>
        <p:nvPicPr>
          <p:cNvPr id="5" name="Picture 4" descr="nat64basic.png">
            <a:extLst>
              <a:ext uri="{FF2B5EF4-FFF2-40B4-BE49-F238E27FC236}">
                <a16:creationId xmlns:a16="http://schemas.microsoft.com/office/drawing/2014/main" id="{70CE6134-563E-E4EC-5067-C62532555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409798"/>
            <a:ext cx="7288267" cy="3393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EC7528-5857-85FB-9C07-515D781FF6D6}"/>
              </a:ext>
            </a:extLst>
          </p:cNvPr>
          <p:cNvSpPr txBox="1"/>
          <p:nvPr/>
        </p:nvSpPr>
        <p:spPr>
          <a:xfrm>
            <a:off x="4695468" y="519146"/>
            <a:ext cx="43631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 ‘trick’ is use of DNS64, which returns a ‘fake’ IPv6 address formed by appending the IPv4 address to the site’s chosen NAT64 prefix, and the IPv6-only client sends to that address, with the NAT64 box doing the address and protocol conversion (out and back) </a:t>
            </a:r>
          </a:p>
        </p:txBody>
      </p:sp>
    </p:spTree>
    <p:extLst>
      <p:ext uri="{BB962C8B-B14F-4D97-AF65-F5344CB8AC3E}">
        <p14:creationId xmlns:p14="http://schemas.microsoft.com/office/powerpoint/2010/main" val="2800396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43C3-D5DB-6411-85BB-F1DF4ED03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can I remove IPv4?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F3205-40C8-1014-0DCA-6A02F1E7F70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Simplifying your IPv6 deployment longer term</a:t>
            </a: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7A7DC1-73CB-C9C4-722A-3B0A846B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271735" cy="3013858"/>
          </a:xfrm>
        </p:spPr>
        <p:txBody>
          <a:bodyPr>
            <a:normAutofit/>
          </a:bodyPr>
          <a:lstStyle/>
          <a:p>
            <a:r>
              <a:rPr lang="en-US" dirty="0"/>
              <a:t>The prudent initial deployment approach is currently dual-stack</a:t>
            </a:r>
          </a:p>
          <a:p>
            <a:r>
              <a:rPr lang="en-US" dirty="0"/>
              <a:t>But the question soon becomes “where can I remove IPv4?”</a:t>
            </a:r>
          </a:p>
          <a:p>
            <a:pPr lvl="1"/>
            <a:r>
              <a:rPr lang="en-US" dirty="0"/>
              <a:t>Internal management network? (Facebook is 100% IPv6 internally)</a:t>
            </a:r>
          </a:p>
          <a:p>
            <a:pPr lvl="1"/>
            <a:r>
              <a:rPr lang="en-US" dirty="0"/>
              <a:t>On your site </a:t>
            </a:r>
            <a:r>
              <a:rPr lang="en-US" dirty="0" err="1"/>
              <a:t>WiFi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For research communities? The WLCG is heading this way</a:t>
            </a:r>
          </a:p>
          <a:p>
            <a:r>
              <a:rPr lang="en-US" dirty="0"/>
              <a:t>You will likely need to deploy tools that support IPv6-only devices accessing IPv4-only content, such as NAT64/DNS64/464XLAT</a:t>
            </a:r>
          </a:p>
          <a:p>
            <a:pPr lvl="1"/>
            <a:r>
              <a:rPr lang="en-US" dirty="0"/>
              <a:t>But will all your applications work when using such tools?</a:t>
            </a:r>
          </a:p>
          <a:p>
            <a:pPr lvl="1"/>
            <a:r>
              <a:rPr lang="en-US" dirty="0"/>
              <a:t>The more you use IPv6 for applications, the less you need translation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6739ED-7EB1-741A-B9C9-571E528C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1073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A438D-C626-53DC-2ED6-9736D70D1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“IPv6-Mostly”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FDA200-41F8-A0F1-57BD-23E36EAD6D0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An approach to removing IPv4 in host subnets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6E2D8-2B8C-CED5-5FAF-B0346FFDE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6829103" cy="3013858"/>
          </a:xfrm>
        </p:spPr>
        <p:txBody>
          <a:bodyPr/>
          <a:lstStyle/>
          <a:p>
            <a:r>
              <a:rPr lang="en-US" dirty="0"/>
              <a:t>Some campuses have deployed dual-stack </a:t>
            </a:r>
            <a:r>
              <a:rPr lang="en-US" dirty="0" err="1"/>
              <a:t>WiFi</a:t>
            </a:r>
            <a:r>
              <a:rPr lang="en-US" dirty="0"/>
              <a:t> networks</a:t>
            </a:r>
          </a:p>
          <a:p>
            <a:r>
              <a:rPr lang="en-US" dirty="0"/>
              <a:t>Ideally move towards IPv6-only</a:t>
            </a:r>
          </a:p>
          <a:p>
            <a:r>
              <a:rPr lang="en-US" dirty="0"/>
              <a:t>The “IPv6-Mostly” approach allows hosts to use receipt of DHCPv4 option 108 to disable IPv4 and use their IPv6 CLAT	</a:t>
            </a:r>
          </a:p>
          <a:p>
            <a:pPr lvl="1"/>
            <a:r>
              <a:rPr lang="en-US" dirty="0"/>
              <a:t>IPv4-only systems continue to use IPv4</a:t>
            </a:r>
          </a:p>
          <a:p>
            <a:pPr lvl="1"/>
            <a:r>
              <a:rPr lang="en-US" dirty="0"/>
              <a:t>See draft-ietf-v6ops-6mops and RFC 8925</a:t>
            </a:r>
          </a:p>
          <a:p>
            <a:r>
              <a:rPr lang="en-US" dirty="0"/>
              <a:t>Deployed here at Imperial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hlinkClick r:id="rId2"/>
              </a:rPr>
              <a:t>https://www.ipv6.org.uk/2024/10/04/2024-annual-meeting/</a:t>
            </a:r>
            <a:r>
              <a:rPr lang="en-US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2B761-3246-B097-DDE9-30D44F66A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07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886E6-F030-D2A0-81F3-70092EB3A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about DNS?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7EB2B-22F3-2A79-4412-B9A791F6CCE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It’s the same, but different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AB3A5C-23D4-686B-5B08-8BC99728E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Delegation happens as per IPv4 for forward and reverse DNS</a:t>
            </a:r>
          </a:p>
          <a:p>
            <a:pPr lvl="1"/>
            <a:r>
              <a:rPr lang="en-GB" dirty="0"/>
              <a:t>Use AAAA records for IPv6 where you use A records for IPv4</a:t>
            </a:r>
          </a:p>
          <a:p>
            <a:pPr lvl="1"/>
            <a:r>
              <a:rPr lang="en-GB" dirty="0"/>
              <a:t>Reverse DNS for IPv6 is nibble-based under ip6.arpa</a:t>
            </a:r>
          </a:p>
          <a:p>
            <a:pPr lvl="2"/>
            <a:r>
              <a:rPr lang="en-GB" dirty="0"/>
              <a:t>So would be under 8.b.d.0.1.0.0.2.ip6.arpa for 2001:db8::/32</a:t>
            </a:r>
          </a:p>
          <a:p>
            <a:r>
              <a:rPr lang="en-GB" dirty="0"/>
              <a:t>All common IPAM systems should support IPv6</a:t>
            </a:r>
          </a:p>
          <a:p>
            <a:pPr lvl="1"/>
            <a:r>
              <a:rPr lang="en-GB" dirty="0"/>
              <a:t>Infoblox is quite a popular solution used in R&amp;E sites</a:t>
            </a:r>
          </a:p>
          <a:p>
            <a:r>
              <a:rPr lang="en-GB" dirty="0"/>
              <a:t>Don’t add a host’s AAAA entry to DNS until all services on it support IPv6 else there will be nothing listening for the connection</a:t>
            </a:r>
          </a:p>
          <a:p>
            <a:pPr marL="0" indent="0">
              <a:buNone/>
            </a:pPr>
            <a:r>
              <a:rPr lang="en-GB" dirty="0"/>
              <a:t> [Aside: Jisc offers a primary and secondary DNS service, and a  network resolver service with RPZ built-in for malware protection]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57729-4CFF-01AE-DAB9-A6F7CA9C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3728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AD612-2A4B-9CFD-59BA-D48D202F0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phased approach to deploying IPv6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216E2-4CFC-C1C5-0B78-F389323159F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Most guidance distils down to a phased approach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430EF6-C750-D5AB-EE36-1ECBF7A0D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429556"/>
            <a:ext cx="7915981" cy="30138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Planning</a:t>
            </a:r>
          </a:p>
          <a:p>
            <a:pPr lvl="1"/>
            <a:r>
              <a:rPr lang="en-US" dirty="0"/>
              <a:t>Acquiring address space, forming an address plan, training, platform review, security policies</a:t>
            </a:r>
          </a:p>
          <a:p>
            <a:pPr lvl="1"/>
            <a:r>
              <a:rPr lang="en-US" dirty="0"/>
              <a:t>Ensuring IPv6 requirements set in procurements (even if not turning IPv6 on yet)</a:t>
            </a:r>
          </a:p>
          <a:p>
            <a:pPr lvl="1"/>
            <a:r>
              <a:rPr lang="en-US" dirty="0"/>
              <a:t>Choose how you will do host configuration</a:t>
            </a:r>
          </a:p>
          <a:p>
            <a:r>
              <a:rPr lang="en-US" dirty="0"/>
              <a:t>Piloting / testing</a:t>
            </a:r>
          </a:p>
          <a:p>
            <a:pPr lvl="1"/>
            <a:r>
              <a:rPr lang="en-US" dirty="0"/>
              <a:t>Form a test plan, deploy a testbed, perhaps connect testbed directly to your edge router</a:t>
            </a:r>
          </a:p>
          <a:p>
            <a:r>
              <a:rPr lang="en-US" dirty="0"/>
              <a:t>Production</a:t>
            </a:r>
          </a:p>
          <a:p>
            <a:pPr lvl="1"/>
            <a:r>
              <a:rPr lang="en-US" dirty="0"/>
              <a:t>Choose a deployment target (public services, </a:t>
            </a:r>
            <a:r>
              <a:rPr lang="en-US" dirty="0" err="1"/>
              <a:t>WiFi</a:t>
            </a:r>
            <a:r>
              <a:rPr lang="en-US" dirty="0"/>
              <a:t>, etc.), confirm dual-stack approach</a:t>
            </a:r>
          </a:p>
          <a:p>
            <a:pPr lvl="1"/>
            <a:r>
              <a:rPr lang="en-US" dirty="0"/>
              <a:t>Build support from the core first: edge connectivity, firewalling, backbone, DNS </a:t>
            </a:r>
          </a:p>
          <a:p>
            <a:pPr lvl="1"/>
            <a:r>
              <a:rPr lang="en-US" dirty="0"/>
              <a:t>Ensure your monitoring and management tools work with IPv6</a:t>
            </a:r>
          </a:p>
          <a:p>
            <a:pPr lvl="1"/>
            <a:r>
              <a:rPr lang="en-US" dirty="0"/>
              <a:t>Then turn on IPv6 in the selected edge network (router advertisements, etc.)</a:t>
            </a:r>
          </a:p>
          <a:p>
            <a:r>
              <a:rPr lang="en-US" dirty="0"/>
              <a:t>Ongoing build-out and enhancement </a:t>
            </a:r>
          </a:p>
          <a:p>
            <a:pPr lvl="1"/>
            <a:r>
              <a:rPr lang="en-US" dirty="0"/>
              <a:t>Business as usual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E7A9F7-C8FA-39F1-AB80-C775F567C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5384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D46AE-E651-3D1B-73E6-8C5D45424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7CA4-47A5-6DBB-B581-B0EF1A74D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Security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4D6AE8-93CD-4A99-C7F6-64A63549EC0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What’s different?</a:t>
            </a:r>
          </a:p>
        </p:txBody>
      </p:sp>
    </p:spTree>
    <p:extLst>
      <p:ext uri="{BB962C8B-B14F-4D97-AF65-F5344CB8AC3E}">
        <p14:creationId xmlns:p14="http://schemas.microsoft.com/office/powerpoint/2010/main" val="14502590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ED16F-B8C1-A43D-871B-867BA8D5C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Security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456750-1135-82ED-D3DB-D449192DB1C2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Need to implement your policy for both IP versions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F6C034-0759-B5F3-2B0A-5F742C0D4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Leaving IPv6 ‘open’ is not a great idea</a:t>
            </a:r>
          </a:p>
          <a:p>
            <a:r>
              <a:rPr lang="en-GB" dirty="0"/>
              <a:t>Dual-stack means you need to support / manage both protocols</a:t>
            </a:r>
          </a:p>
          <a:p>
            <a:pPr lvl="1"/>
            <a:r>
              <a:rPr lang="en-GB" dirty="0"/>
              <a:t>Look to use tools that manage objects consistently, e.g. by using dual-stack firewall objects not separate IPv4 and IPv6 objects</a:t>
            </a:r>
          </a:p>
          <a:p>
            <a:r>
              <a:rPr lang="en-GB" dirty="0"/>
              <a:t>Focus where possible on feature equivalence</a:t>
            </a:r>
          </a:p>
          <a:p>
            <a:pPr lvl="1"/>
            <a:r>
              <a:rPr lang="en-GB" dirty="0"/>
              <a:t>RA Guard is as important as DHCPv4 Guard, ARP vs DAD spoofing</a:t>
            </a:r>
          </a:p>
          <a:p>
            <a:r>
              <a:rPr lang="en-GB" dirty="0"/>
              <a:t>But recognise new threats</a:t>
            </a:r>
          </a:p>
          <a:p>
            <a:pPr lvl="1"/>
            <a:r>
              <a:rPr lang="en-GB" dirty="0"/>
              <a:t>e.g., abuse of IPv6 extension headers</a:t>
            </a:r>
          </a:p>
          <a:p>
            <a:r>
              <a:rPr lang="en-GB" dirty="0"/>
              <a:t>And differences</a:t>
            </a:r>
          </a:p>
          <a:p>
            <a:pPr lvl="1"/>
            <a:r>
              <a:rPr lang="en-GB" dirty="0"/>
              <a:t>Classic IP scanning has changed over time for IPv6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F4C79D-A111-F34F-9832-4BB217FF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81107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DAF49-128A-B301-853B-21A5BF991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good IPv6 security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C19E2-ABFF-FFCE-73C9-8F39D51C845D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At the Council and UKNOF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23D9C-345A-B15C-A37B-0A0199C76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IPv6 Security book (</a:t>
            </a:r>
            <a:r>
              <a:rPr lang="en-US" dirty="0" err="1"/>
              <a:t>Vyncke</a:t>
            </a:r>
            <a:r>
              <a:rPr lang="en-US" dirty="0"/>
              <a:t> and Hogg)</a:t>
            </a:r>
          </a:p>
          <a:p>
            <a:pPr lvl="1"/>
            <a:r>
              <a:rPr lang="en-US" dirty="0">
                <a:hlinkClick r:id="rId2"/>
              </a:rPr>
              <a:t>https://hoggnet.com/pages/ipv6-security</a:t>
            </a:r>
            <a:r>
              <a:rPr lang="en-US" dirty="0"/>
              <a:t> </a:t>
            </a:r>
          </a:p>
          <a:p>
            <a:r>
              <a:rPr lang="en-US" dirty="0"/>
              <a:t>Scott Hogg: Large-scale Internet reconnaissance:</a:t>
            </a:r>
          </a:p>
          <a:p>
            <a:pPr lvl="1"/>
            <a:r>
              <a:rPr lang="en-US" dirty="0">
                <a:hlinkClick r:id="rId3"/>
              </a:rPr>
              <a:t>https://www.ipv6.org.uk/2025/10/24/annual-meeting-2025/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Presents a wide variety of new ways that attackers have devised – you’d can’t just rely on hiding in a big space</a:t>
            </a:r>
          </a:p>
          <a:p>
            <a:r>
              <a:rPr lang="en-GB" dirty="0"/>
              <a:t>David Holder @ UKNOF (2019):</a:t>
            </a:r>
          </a:p>
          <a:p>
            <a:pPr lvl="1"/>
            <a:r>
              <a:rPr lang="en-GB" dirty="0"/>
              <a:t>IPv6 Security [</a:t>
            </a:r>
            <a:r>
              <a:rPr lang="en-GB" dirty="0">
                <a:hlinkClick r:id="rId4"/>
              </a:rPr>
              <a:t>video</a:t>
            </a:r>
            <a:r>
              <a:rPr lang="en-GB" dirty="0"/>
              <a:t>] [</a:t>
            </a:r>
            <a:r>
              <a:rPr lang="en-GB" dirty="0">
                <a:hlinkClick r:id="rId5"/>
              </a:rPr>
              <a:t>slides</a:t>
            </a:r>
            <a:r>
              <a:rPr lang="en-GB" dirty="0"/>
              <a:t>]</a:t>
            </a:r>
          </a:p>
          <a:p>
            <a:pPr lvl="1"/>
            <a:r>
              <a:rPr lang="en-GB" dirty="0"/>
              <a:t>General coverage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58A5F5-350D-B900-070B-B3FA2709B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6307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0161A9C-E17F-77CF-FD40-611FA683D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more information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E4ACEF-A2A4-1D65-8431-CF8D31AEFD5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9892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C758B-443F-E20E-5717-2E36D07A9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IPv6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26E27-6323-CF06-848B-6C0EC4232BB7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Some useful links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A7670F-4C35-B0D5-D3CD-80E070DBD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429556"/>
            <a:ext cx="7836958" cy="30138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Jisc material:</a:t>
            </a:r>
          </a:p>
          <a:p>
            <a:pPr lvl="1"/>
            <a:r>
              <a:rPr lang="en-US" dirty="0"/>
              <a:t>IPv6 service page: </a:t>
            </a:r>
            <a:r>
              <a:rPr lang="en-US" dirty="0">
                <a:hlinkClick r:id="rId2"/>
              </a:rPr>
              <a:t>https://www.jisc.ac.uk/ipv6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Advice and guidance page: </a:t>
            </a:r>
            <a:r>
              <a:rPr lang="en-US" dirty="0">
                <a:hlinkClick r:id="rId3"/>
              </a:rPr>
              <a:t>https://www.jisc.ac.uk/guides/how-to-begin-an-ipv6-deployment</a:t>
            </a:r>
            <a:endParaRPr lang="en-US" dirty="0"/>
          </a:p>
          <a:p>
            <a:pPr lvl="1"/>
            <a:r>
              <a:rPr lang="en-US" dirty="0"/>
              <a:t>Janet IPv6 Technical Guide: </a:t>
            </a:r>
            <a:r>
              <a:rPr lang="en-US" dirty="0">
                <a:hlinkClick r:id="rId4"/>
              </a:rPr>
              <a:t>https://repository.jisc.ac.uk/8349/1/janet-ipv6-technical-guide.pdf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Training: </a:t>
            </a:r>
            <a:r>
              <a:rPr lang="en-US" dirty="0">
                <a:hlinkClick r:id="rId5"/>
              </a:rPr>
              <a:t>https://www.jisc.ac.uk/training/ipv6-fundamentals</a:t>
            </a:r>
            <a:endParaRPr lang="en-US" dirty="0"/>
          </a:p>
          <a:p>
            <a:pPr lvl="1"/>
            <a:r>
              <a:rPr lang="en-US" dirty="0" err="1"/>
              <a:t>JiscMail</a:t>
            </a:r>
            <a:r>
              <a:rPr lang="en-US" dirty="0"/>
              <a:t> </a:t>
            </a:r>
            <a:r>
              <a:rPr lang="en-US" dirty="0">
                <a:hlinkClick r:id="rId6"/>
              </a:rPr>
              <a:t>ipv6-users@jiscmail.ac.uk</a:t>
            </a:r>
            <a:r>
              <a:rPr lang="en-US" dirty="0"/>
              <a:t> list, subscribe at </a:t>
            </a:r>
            <a:r>
              <a:rPr lang="en-US" dirty="0">
                <a:hlinkClick r:id="rId7"/>
              </a:rPr>
              <a:t>https://jiscmail.ac.uk/IPv6-users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Other sources:</a:t>
            </a:r>
          </a:p>
          <a:p>
            <a:pPr lvl="1"/>
            <a:r>
              <a:rPr lang="en-US" dirty="0"/>
              <a:t>UK IPv6 Council: </a:t>
            </a:r>
            <a:r>
              <a:rPr lang="en-US" dirty="0">
                <a:hlinkClick r:id="rId8"/>
              </a:rPr>
              <a:t>https://www.ipv6.org.uk/</a:t>
            </a:r>
            <a:r>
              <a:rPr lang="en-US" dirty="0"/>
              <a:t> - recent talks on GridPP and AWS support</a:t>
            </a:r>
          </a:p>
          <a:p>
            <a:pPr lvl="1"/>
            <a:r>
              <a:rPr lang="en-US" dirty="0"/>
              <a:t>book6: community book - </a:t>
            </a:r>
            <a:r>
              <a:rPr lang="en-US" dirty="0">
                <a:hlinkClick r:id="rId9"/>
              </a:rPr>
              <a:t>https://github.com/becarpenter/book6/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UKNOF/</a:t>
            </a:r>
            <a:r>
              <a:rPr lang="en-US" dirty="0" err="1"/>
              <a:t>NetUK</a:t>
            </a:r>
            <a:r>
              <a:rPr lang="en-US" dirty="0"/>
              <a:t>: </a:t>
            </a:r>
            <a:r>
              <a:rPr lang="en-US" dirty="0">
                <a:hlinkClick r:id="rId10"/>
              </a:rPr>
              <a:t>https://www.uknof.org.uk/</a:t>
            </a:r>
            <a:r>
              <a:rPr lang="en-US" dirty="0"/>
              <a:t> and </a:t>
            </a:r>
            <a:r>
              <a:rPr lang="en-US" dirty="0">
                <a:hlinkClick r:id="rId11"/>
              </a:rPr>
              <a:t>https://www.netuk.org/</a:t>
            </a:r>
            <a:r>
              <a:rPr lang="en-US" dirty="0"/>
              <a:t> - many talks on IPv6</a:t>
            </a:r>
          </a:p>
          <a:p>
            <a:pPr lvl="1"/>
            <a:r>
              <a:rPr lang="en-US" dirty="0"/>
              <a:t>Procurement : </a:t>
            </a:r>
            <a:r>
              <a:rPr lang="en-US" dirty="0">
                <a:hlinkClick r:id="rId12"/>
              </a:rPr>
              <a:t>https://www.ripe.net/publications/docs/ripe-772</a:t>
            </a:r>
            <a:r>
              <a:rPr lang="en-US" dirty="0"/>
              <a:t> (updated - was RIPE 554)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9D8B4-6805-585D-9A67-44DD6F35B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7AF65-ABD8-9745-9161-1D3466EAFE0E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9220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E1EBF0-0B2A-47EA-8D4E-3969C4791B4E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Contact: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00F73-1583-4184-9D0F-6BA47CEA4333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en-GB" dirty="0"/>
              <a:t>Tim </a:t>
            </a:r>
            <a:r>
              <a:rPr lang="en-GB" dirty="0" err="1"/>
              <a:t>Chown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836F6-E479-41C7-ABBE-F89973FBA2AB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en-GB" dirty="0">
                <a:hlinkClick r:id="rId2"/>
              </a:rPr>
              <a:t>tim.chown@jisc.ac.uk</a:t>
            </a:r>
            <a:r>
              <a:rPr lang="en-GB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F4A47D-4F2A-44CA-9E6F-DD81579A865B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65955" y="2468230"/>
            <a:ext cx="2200975" cy="255741"/>
          </a:xfrm>
        </p:spPr>
        <p:txBody>
          <a:bodyPr/>
          <a:lstStyle/>
          <a:p>
            <a:r>
              <a:rPr lang="en-GB" dirty="0"/>
              <a:t>4 </a:t>
            </a:r>
            <a:r>
              <a:rPr lang="en-GB" dirty="0" err="1"/>
              <a:t>Portwall</a:t>
            </a:r>
            <a:r>
              <a:rPr lang="en-GB" dirty="0"/>
              <a:t> Lane, Bristol, BS1 6NB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640928-F34D-4336-BCF8-592C634D018C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96054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DEC2018_v2" id="{44523D53-DEA1-4D03-8469-B2AD049BD86C}" vid="{49FB5738-078A-428D-8E65-411DB74FEA6D}"/>
    </a:ext>
  </a:extLst>
</a:theme>
</file>

<file path=ppt/theme/theme2.xml><?xml version="1.0" encoding="utf-8"?>
<a:theme xmlns:a="http://schemas.openxmlformats.org/drawingml/2006/main" name="PLAIN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DEC2018_v2" id="{44523D53-DEA1-4D03-8469-B2AD049BD86C}" vid="{FB1644FF-D291-40BD-BA74-5EE3B0F8BCC7}"/>
    </a:ext>
  </a:extLst>
</a:theme>
</file>

<file path=ppt/theme/theme3.xml><?xml version="1.0" encoding="utf-8"?>
<a:theme xmlns:a="http://schemas.openxmlformats.org/drawingml/2006/main" name="GRAPE">
  <a:themeElements>
    <a:clrScheme name="JISC REBRAND PALETTE 2018">
      <a:dk1>
        <a:srgbClr val="000000"/>
      </a:dk1>
      <a:lt1>
        <a:sysClr val="window" lastClr="FFFFFF"/>
      </a:lt1>
      <a:dk2>
        <a:srgbClr val="CE0F69"/>
      </a:dk2>
      <a:lt2>
        <a:srgbClr val="E62645"/>
      </a:lt2>
      <a:accent1>
        <a:srgbClr val="0D224C"/>
      </a:accent1>
      <a:accent2>
        <a:srgbClr val="00857D"/>
      </a:accent2>
      <a:accent3>
        <a:srgbClr val="6D2077"/>
      </a:accent3>
      <a:accent4>
        <a:srgbClr val="8E1558"/>
      </a:accent4>
      <a:accent5>
        <a:srgbClr val="007DBA"/>
      </a:accent5>
      <a:accent6>
        <a:srgbClr val="F8A800"/>
      </a:accent6>
      <a:hlink>
        <a:srgbClr val="2A4B98"/>
      </a:hlink>
      <a:folHlink>
        <a:srgbClr val="51258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ISC_PRESENTATION_TEMPLATE_DEC2018_v2" id="{44523D53-DEA1-4D03-8469-B2AD049BD86C}" vid="{9E39C85D-F23C-4DB6-96DE-17779D83D68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190374fc-c2b5-4c8e-bee8-6305ebc1550a}" enabled="1" method="Privileged" siteId="{48f9394d-8a14-4d27-82a6-f35f1236120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JP0199_FE VALUE CASE STUDY_AUG18</Template>
  <TotalTime>4485</TotalTime>
  <Words>4437</Words>
  <Application>Microsoft Macintosh PowerPoint</Application>
  <PresentationFormat>On-screen Show (16:9)</PresentationFormat>
  <Paragraphs>561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Calibri</vt:lpstr>
      <vt:lpstr>Courier New</vt:lpstr>
      <vt:lpstr>Gill Sans MT</vt:lpstr>
      <vt:lpstr>Roboto Medium</vt:lpstr>
      <vt:lpstr>COVERS</vt:lpstr>
      <vt:lpstr>PLAIN</vt:lpstr>
      <vt:lpstr>GRAPE</vt:lpstr>
      <vt:lpstr>IPv6 technical primer</vt:lpstr>
      <vt:lpstr>IPv6 – a teaching perspective</vt:lpstr>
      <vt:lpstr>Deployment status and measurement</vt:lpstr>
      <vt:lpstr>World adoption, as seen by Google</vt:lpstr>
      <vt:lpstr>IPv6 topics?</vt:lpstr>
      <vt:lpstr>Origins</vt:lpstr>
      <vt:lpstr>The Internet Engineering Task Force (IETF)</vt:lpstr>
      <vt:lpstr>IPv6 in the IETF</vt:lpstr>
      <vt:lpstr>IPv6 addressing</vt:lpstr>
      <vt:lpstr>IPv6 Addressing</vt:lpstr>
      <vt:lpstr>Writing IPv6 addresses</vt:lpstr>
      <vt:lpstr>Obtaining address space</vt:lpstr>
      <vt:lpstr>Janet example: Jisc as a university’s ISP</vt:lpstr>
      <vt:lpstr>IPv6 prefix assignments</vt:lpstr>
      <vt:lpstr>Address planning</vt:lpstr>
      <vt:lpstr>Address planning</vt:lpstr>
      <vt:lpstr>IPv6 fundamentals</vt:lpstr>
      <vt:lpstr>IPv6 packet format</vt:lpstr>
      <vt:lpstr>IPv6 Extension Header (EH)</vt:lpstr>
      <vt:lpstr>Aside: robustness principle</vt:lpstr>
      <vt:lpstr>IPv6 Neighbour Discovery</vt:lpstr>
      <vt:lpstr>ND messages</vt:lpstr>
      <vt:lpstr>ND considerations</vt:lpstr>
      <vt:lpstr>Configuring addresses</vt:lpstr>
      <vt:lpstr>SLAAC</vt:lpstr>
      <vt:lpstr>IPv6 temporary / privacy addresses</vt:lpstr>
      <vt:lpstr>The privacy address challenge</vt:lpstr>
      <vt:lpstr>Example 1</vt:lpstr>
      <vt:lpstr>Example 2</vt:lpstr>
      <vt:lpstr>Multi-addressing</vt:lpstr>
      <vt:lpstr>DHCPv6</vt:lpstr>
      <vt:lpstr>PMTUD (RFC 8201)</vt:lpstr>
      <vt:lpstr>IPv6 node requirements (RFC 8504)</vt:lpstr>
      <vt:lpstr>Routing protocols – a quick note</vt:lpstr>
      <vt:lpstr>New: SRv6</vt:lpstr>
      <vt:lpstr>IPv6 Programming APIs</vt:lpstr>
      <vt:lpstr>Breaking IPv4 thinking</vt:lpstr>
      <vt:lpstr>How do you need to adjust your thinking?</vt:lpstr>
      <vt:lpstr>A summary</vt:lpstr>
      <vt:lpstr>(Unix) Troubleshooting</vt:lpstr>
      <vt:lpstr>Operational considerations</vt:lpstr>
      <vt:lpstr>Examples of topics</vt:lpstr>
      <vt:lpstr>Tunnelling</vt:lpstr>
      <vt:lpstr>Dual-stack</vt:lpstr>
      <vt:lpstr>Translation</vt:lpstr>
      <vt:lpstr>NAT64 / DNS64 example</vt:lpstr>
      <vt:lpstr>When can I remove IPv4?</vt:lpstr>
      <vt:lpstr>“IPv6-Mostly”</vt:lpstr>
      <vt:lpstr>What about DNS?</vt:lpstr>
      <vt:lpstr>A phased approach to deploying IPv6</vt:lpstr>
      <vt:lpstr>IPv6 Security</vt:lpstr>
      <vt:lpstr>Security</vt:lpstr>
      <vt:lpstr>Some good IPv6 security resources</vt:lpstr>
      <vt:lpstr>Finding more information</vt:lpstr>
      <vt:lpstr>IPv6 resources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JISC_TEMPLATE_DEC2018</dc:title>
  <dc:creator>BonnerMcHardy</dc:creator>
  <cp:lastModifiedBy>Tim Chown</cp:lastModifiedBy>
  <cp:revision>74</cp:revision>
  <cp:lastPrinted>2018-08-23T11:32:46Z</cp:lastPrinted>
  <dcterms:created xsi:type="dcterms:W3CDTF">2018-09-06T10:10:51Z</dcterms:created>
  <dcterms:modified xsi:type="dcterms:W3CDTF">2026-08-10T13:20:12Z</dcterms:modified>
</cp:coreProperties>
</file>